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wmv" ContentType="video/x-ms-wmv"/>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7"/>
  </p:notesMasterIdLst>
  <p:sldIdLst>
    <p:sldId id="269" r:id="rId2"/>
    <p:sldId id="322" r:id="rId3"/>
    <p:sldId id="324" r:id="rId4"/>
    <p:sldId id="279" r:id="rId5"/>
    <p:sldId id="355" r:id="rId6"/>
    <p:sldId id="356" r:id="rId7"/>
    <p:sldId id="327" r:id="rId8"/>
    <p:sldId id="328" r:id="rId9"/>
    <p:sldId id="278" r:id="rId10"/>
    <p:sldId id="359" r:id="rId11"/>
    <p:sldId id="366" r:id="rId12"/>
    <p:sldId id="334" r:id="rId13"/>
    <p:sldId id="335" r:id="rId14"/>
    <p:sldId id="336" r:id="rId15"/>
    <p:sldId id="361" r:id="rId16"/>
    <p:sldId id="339" r:id="rId17"/>
    <p:sldId id="337" r:id="rId18"/>
    <p:sldId id="338" r:id="rId19"/>
    <p:sldId id="368" r:id="rId20"/>
    <p:sldId id="340" r:id="rId21"/>
    <p:sldId id="344" r:id="rId22"/>
    <p:sldId id="345" r:id="rId23"/>
    <p:sldId id="369" r:id="rId24"/>
    <p:sldId id="343" r:id="rId25"/>
    <p:sldId id="352" r:id="rId26"/>
    <p:sldId id="370" r:id="rId27"/>
    <p:sldId id="360" r:id="rId28"/>
    <p:sldId id="362" r:id="rId29"/>
    <p:sldId id="371" r:id="rId30"/>
    <p:sldId id="372" r:id="rId31"/>
    <p:sldId id="363" r:id="rId32"/>
    <p:sldId id="374" r:id="rId33"/>
    <p:sldId id="376" r:id="rId34"/>
    <p:sldId id="375" r:id="rId35"/>
    <p:sldId id="373" r:id="rId36"/>
    <p:sldId id="377" r:id="rId37"/>
    <p:sldId id="378" r:id="rId38"/>
    <p:sldId id="379" r:id="rId39"/>
    <p:sldId id="380" r:id="rId40"/>
    <p:sldId id="381" r:id="rId41"/>
    <p:sldId id="348" r:id="rId42"/>
    <p:sldId id="350" r:id="rId43"/>
    <p:sldId id="347" r:id="rId44"/>
    <p:sldId id="351" r:id="rId45"/>
    <p:sldId id="346" r:id="rId46"/>
  </p:sldIdLst>
  <p:sldSz cx="12192000" cy="6858000"/>
  <p:notesSz cx="7099300" cy="10234613"/>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040" autoAdjust="0"/>
    <p:restoredTop sz="80657" autoAdjust="0"/>
  </p:normalViewPr>
  <p:slideViewPr>
    <p:cSldViewPr snapToGrid="0">
      <p:cViewPr>
        <p:scale>
          <a:sx n="75" d="100"/>
          <a:sy n="75" d="100"/>
        </p:scale>
        <p:origin x="1890" y="4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endParaRPr kumimoji="1" lang="ja-JP" altLang="en-US"/>
          </a:p>
        </p:txBody>
      </p:sp>
      <p:sp>
        <p:nvSpPr>
          <p:cNvPr id="3" name="日付プレースホルダー 2"/>
          <p:cNvSpPr>
            <a:spLocks noGrp="1"/>
          </p:cNvSpPr>
          <p:nvPr>
            <p:ph type="dt" idx="1"/>
          </p:nvPr>
        </p:nvSpPr>
        <p:spPr>
          <a:xfrm>
            <a:off x="4021294" y="0"/>
            <a:ext cx="3076363" cy="513508"/>
          </a:xfrm>
          <a:prstGeom prst="rect">
            <a:avLst/>
          </a:prstGeom>
        </p:spPr>
        <p:txBody>
          <a:bodyPr vert="horz" lIns="99048" tIns="49524" rIns="99048" bIns="49524" rtlCol="0"/>
          <a:lstStyle>
            <a:lvl1pPr algn="r">
              <a:defRPr sz="1300"/>
            </a:lvl1pPr>
          </a:lstStyle>
          <a:p>
            <a:fld id="{B5D18E4F-8904-49F0-A966-ED8BC304F0DA}" type="datetimeFigureOut">
              <a:rPr kumimoji="1" lang="ja-JP" altLang="en-US" smtClean="0"/>
              <a:t>2022/3/1</a:t>
            </a:fld>
            <a:endParaRPr kumimoji="1" lang="ja-JP" altLang="en-US"/>
          </a:p>
        </p:txBody>
      </p:sp>
      <p:sp>
        <p:nvSpPr>
          <p:cNvPr id="4" name="スライド イメージ プレースホルダー 3"/>
          <p:cNvSpPr>
            <a:spLocks noGrp="1" noRot="1" noChangeAspect="1"/>
          </p:cNvSpPr>
          <p:nvPr>
            <p:ph type="sldImg" idx="2"/>
          </p:nvPr>
        </p:nvSpPr>
        <p:spPr>
          <a:xfrm>
            <a:off x="479425" y="1279525"/>
            <a:ext cx="6140450" cy="3454400"/>
          </a:xfrm>
          <a:prstGeom prst="rect">
            <a:avLst/>
          </a:prstGeom>
          <a:noFill/>
          <a:ln w="12700">
            <a:solidFill>
              <a:prstClr val="black"/>
            </a:solidFill>
          </a:ln>
        </p:spPr>
        <p:txBody>
          <a:bodyPr vert="horz" lIns="99048" tIns="49524" rIns="99048" bIns="49524" rtlCol="0" anchor="ctr"/>
          <a:lstStyle/>
          <a:p>
            <a:endParaRPr lang="ja-JP" altLang="en-US"/>
          </a:p>
        </p:txBody>
      </p:sp>
      <p:sp>
        <p:nvSpPr>
          <p:cNvPr id="5" name="ノート プレースホルダー 4"/>
          <p:cNvSpPr>
            <a:spLocks noGrp="1"/>
          </p:cNvSpPr>
          <p:nvPr>
            <p:ph type="body" sz="quarter" idx="3"/>
          </p:nvPr>
        </p:nvSpPr>
        <p:spPr>
          <a:xfrm>
            <a:off x="709930" y="4925407"/>
            <a:ext cx="5679440" cy="4029879"/>
          </a:xfrm>
          <a:prstGeom prst="rect">
            <a:avLst/>
          </a:prstGeom>
        </p:spPr>
        <p:txBody>
          <a:bodyPr vert="horz" lIns="99048" tIns="49524" rIns="99048" bIns="49524"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9721107"/>
            <a:ext cx="3076363" cy="513507"/>
          </a:xfrm>
          <a:prstGeom prst="rect">
            <a:avLst/>
          </a:prstGeom>
        </p:spPr>
        <p:txBody>
          <a:bodyPr vert="horz" lIns="99048" tIns="49524" rIns="99048" bIns="49524" rtlCol="0" anchor="b"/>
          <a:lstStyle>
            <a:lvl1pPr algn="l">
              <a:defRPr sz="1300"/>
            </a:lvl1pPr>
          </a:lstStyle>
          <a:p>
            <a:endParaRPr kumimoji="1" lang="ja-JP" altLang="en-US"/>
          </a:p>
        </p:txBody>
      </p:sp>
      <p:sp>
        <p:nvSpPr>
          <p:cNvPr id="7" name="スライド番号プレースホルダー 6"/>
          <p:cNvSpPr>
            <a:spLocks noGrp="1"/>
          </p:cNvSpPr>
          <p:nvPr>
            <p:ph type="sldNum" sz="quarter" idx="5"/>
          </p:nvPr>
        </p:nvSpPr>
        <p:spPr>
          <a:xfrm>
            <a:off x="4021294" y="9721107"/>
            <a:ext cx="3076363" cy="513507"/>
          </a:xfrm>
          <a:prstGeom prst="rect">
            <a:avLst/>
          </a:prstGeom>
        </p:spPr>
        <p:txBody>
          <a:bodyPr vert="horz" lIns="99048" tIns="49524" rIns="99048" bIns="49524" rtlCol="0" anchor="b"/>
          <a:lstStyle>
            <a:lvl1pPr algn="r">
              <a:defRPr sz="1300"/>
            </a:lvl1pPr>
          </a:lstStyle>
          <a:p>
            <a:fld id="{315B3230-1262-4AAB-8ECE-8CE048B285BF}" type="slidenum">
              <a:rPr kumimoji="1" lang="ja-JP" altLang="en-US" smtClean="0"/>
              <a:t>‹#›</a:t>
            </a:fld>
            <a:endParaRPr kumimoji="1" lang="ja-JP" altLang="en-US"/>
          </a:p>
        </p:txBody>
      </p:sp>
    </p:spTree>
    <p:extLst>
      <p:ext uri="{BB962C8B-B14F-4D97-AF65-F5344CB8AC3E}">
        <p14:creationId xmlns:p14="http://schemas.microsoft.com/office/powerpoint/2010/main" val="4211662321"/>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1</a:t>
            </a:fld>
            <a:endParaRPr kumimoji="1" lang="ja-JP" altLang="en-US"/>
          </a:p>
        </p:txBody>
      </p:sp>
    </p:spTree>
    <p:extLst>
      <p:ext uri="{BB962C8B-B14F-4D97-AF65-F5344CB8AC3E}">
        <p14:creationId xmlns:p14="http://schemas.microsoft.com/office/powerpoint/2010/main" val="10310446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41</a:t>
            </a:fld>
            <a:endParaRPr kumimoji="1" lang="ja-JP" altLang="en-US"/>
          </a:p>
        </p:txBody>
      </p:sp>
    </p:spTree>
    <p:extLst>
      <p:ext uri="{BB962C8B-B14F-4D97-AF65-F5344CB8AC3E}">
        <p14:creationId xmlns:p14="http://schemas.microsoft.com/office/powerpoint/2010/main" val="34832962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42</a:t>
            </a:fld>
            <a:endParaRPr kumimoji="1" lang="ja-JP" altLang="en-US"/>
          </a:p>
        </p:txBody>
      </p:sp>
    </p:spTree>
    <p:extLst>
      <p:ext uri="{BB962C8B-B14F-4D97-AF65-F5344CB8AC3E}">
        <p14:creationId xmlns:p14="http://schemas.microsoft.com/office/powerpoint/2010/main" val="16124892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Non local mean filter</a:t>
            </a:r>
            <a:r>
              <a:rPr kumimoji="1" lang="ja-JP" altLang="en-US" dirty="0" err="1"/>
              <a:t>っぽ</a:t>
            </a:r>
            <a:r>
              <a:rPr kumimoji="1" lang="ja-JP" altLang="en-US" dirty="0"/>
              <a:t>いこうかがある</a:t>
            </a:r>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44</a:t>
            </a:fld>
            <a:endParaRPr kumimoji="1" lang="ja-JP" altLang="en-US"/>
          </a:p>
        </p:txBody>
      </p:sp>
    </p:spTree>
    <p:extLst>
      <p:ext uri="{BB962C8B-B14F-4D97-AF65-F5344CB8AC3E}">
        <p14:creationId xmlns:p14="http://schemas.microsoft.com/office/powerpoint/2010/main" val="32919520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一番最近やった研究を紹介する？</a:t>
            </a:r>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8</a:t>
            </a:fld>
            <a:endParaRPr kumimoji="1" lang="ja-JP" altLang="en-US"/>
          </a:p>
        </p:txBody>
      </p:sp>
    </p:spTree>
    <p:extLst>
      <p:ext uri="{BB962C8B-B14F-4D97-AF65-F5344CB8AC3E}">
        <p14:creationId xmlns:p14="http://schemas.microsoft.com/office/powerpoint/2010/main" val="16228311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局所的にはランダムだが全体を見ると一様なテクスチャの合成を行うものが多い．</a:t>
            </a:r>
            <a:endParaRPr kumimoji="1" lang="en-US" altLang="ja-JP" dirty="0"/>
          </a:p>
          <a:p>
            <a:endParaRPr kumimoji="1" lang="en-US" altLang="ja-JP" baseline="0" dirty="0"/>
          </a:p>
          <a:p>
            <a:endParaRPr kumimoji="1" lang="en-US" altLang="ja-JP" baseline="0" dirty="0"/>
          </a:p>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13</a:t>
            </a:fld>
            <a:endParaRPr kumimoji="1" lang="ja-JP" altLang="en-US"/>
          </a:p>
        </p:txBody>
      </p:sp>
    </p:spTree>
    <p:extLst>
      <p:ext uri="{BB962C8B-B14F-4D97-AF65-F5344CB8AC3E}">
        <p14:creationId xmlns:p14="http://schemas.microsoft.com/office/powerpoint/2010/main" val="27187517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この論文はグレースケール画像を入力とする</a:t>
            </a:r>
            <a:endParaRPr kumimoji="1" lang="en-US" altLang="ja-JP" dirty="0"/>
          </a:p>
          <a:p>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a:t>------------------------------------------------------------------------------------</a:t>
            </a:r>
          </a:p>
          <a:p>
            <a:r>
              <a:rPr kumimoji="1" lang="en-US" altLang="ja-JP" dirty="0"/>
              <a:t>------------------------------------------------------------------------------------</a:t>
            </a:r>
          </a:p>
          <a:p>
            <a:r>
              <a:rPr kumimoji="1" lang="ja-JP" altLang="en-US" dirty="0"/>
              <a:t>〇</a:t>
            </a:r>
            <a:r>
              <a:rPr kumimoji="1" lang="en-US" altLang="ja-JP" dirty="0"/>
              <a:t>1</a:t>
            </a:r>
            <a:r>
              <a:rPr kumimoji="1" lang="ja-JP" altLang="en-US" dirty="0"/>
              <a:t>画素</a:t>
            </a:r>
            <a:r>
              <a:rPr kumimoji="1" lang="en-US" altLang="ja-JP" dirty="0"/>
              <a:t>synthesis</a:t>
            </a:r>
            <a:r>
              <a:rPr kumimoji="1" lang="ja-JP" altLang="en-US" dirty="0"/>
              <a:t>時のセオリー</a:t>
            </a:r>
            <a:endParaRPr kumimoji="1" lang="en-US" altLang="ja-JP" dirty="0"/>
          </a:p>
          <a:p>
            <a:endParaRPr kumimoji="1" lang="en-US" altLang="ja-JP" dirty="0"/>
          </a:p>
          <a:p>
            <a:r>
              <a:rPr kumimoji="1" lang="en-US" altLang="ja-JP" dirty="0"/>
              <a:t>MRF</a:t>
            </a:r>
            <a:r>
              <a:rPr kumimoji="1" lang="ja-JP" altLang="en-US" dirty="0"/>
              <a:t>を仮定．</a:t>
            </a:r>
            <a:endParaRPr kumimoji="1" lang="en-US" altLang="ja-JP" dirty="0"/>
          </a:p>
          <a:p>
            <a:r>
              <a:rPr kumimoji="1" lang="ja-JP" altLang="en-US" dirty="0"/>
              <a:t>つまり，ある画素</a:t>
            </a:r>
            <a:r>
              <a:rPr kumimoji="1" lang="en-US" altLang="ja-JP" dirty="0"/>
              <a:t>p</a:t>
            </a:r>
            <a:r>
              <a:rPr kumimoji="1" lang="ja-JP" altLang="en-US" dirty="0"/>
              <a:t>の輝度値が</a:t>
            </a:r>
            <a:r>
              <a:rPr kumimoji="1" lang="en-US" altLang="ja-JP" dirty="0"/>
              <a:t>X</a:t>
            </a:r>
            <a:r>
              <a:rPr kumimoji="1" lang="ja-JP" altLang="en-US" dirty="0"/>
              <a:t>となる確率は，その画素の近傍の状態のみから定まることとする．</a:t>
            </a:r>
            <a:endParaRPr kumimoji="1" lang="en-US" altLang="ja-JP" dirty="0"/>
          </a:p>
          <a:p>
            <a:endParaRPr kumimoji="1" lang="en-US" altLang="ja-JP" dirty="0"/>
          </a:p>
          <a:p>
            <a:r>
              <a:rPr kumimoji="1" lang="en-US" altLang="ja-JP" dirty="0"/>
              <a:t>I : </a:t>
            </a:r>
            <a:r>
              <a:rPr kumimoji="1" lang="ja-JP" altLang="en-US" dirty="0"/>
              <a:t>合成中の画像</a:t>
            </a:r>
            <a:endParaRPr kumimoji="1" lang="en-US" altLang="ja-JP" dirty="0"/>
          </a:p>
          <a:p>
            <a:r>
              <a:rPr kumimoji="1" lang="en-US" altLang="ja-JP" dirty="0" err="1"/>
              <a:t>I_samp</a:t>
            </a:r>
            <a:r>
              <a:rPr kumimoji="1" lang="ja-JP" altLang="en-US" dirty="0"/>
              <a:t>　：サンプル画像</a:t>
            </a:r>
            <a:endParaRPr kumimoji="1" lang="en-US" altLang="ja-JP" dirty="0"/>
          </a:p>
          <a:p>
            <a:r>
              <a:rPr kumimoji="1" lang="en-US" altLang="ja-JP" dirty="0" err="1"/>
              <a:t>I_real</a:t>
            </a:r>
            <a:r>
              <a:rPr kumimoji="1" lang="en-US" altLang="ja-JP" dirty="0"/>
              <a:t>     :</a:t>
            </a:r>
            <a:r>
              <a:rPr kumimoji="1" lang="en-US" altLang="ja-JP" baseline="0" dirty="0"/>
              <a:t> </a:t>
            </a:r>
            <a:r>
              <a:rPr kumimoji="1" lang="ja-JP" altLang="en-US" baseline="0" dirty="0"/>
              <a:t>現実では取得することはできないすべての分布を含む画像 </a:t>
            </a:r>
            <a:r>
              <a:rPr kumimoji="1" lang="en-US" altLang="ja-JP" baseline="0" dirty="0" err="1"/>
              <a:t>I_samp</a:t>
            </a:r>
            <a:r>
              <a:rPr kumimoji="1" lang="ja-JP" altLang="en-US" baseline="0" dirty="0"/>
              <a:t>　⊂ </a:t>
            </a:r>
            <a:r>
              <a:rPr kumimoji="1" lang="en-US" altLang="ja-JP" baseline="0" dirty="0" err="1"/>
              <a:t>I_real</a:t>
            </a:r>
            <a:endParaRPr kumimoji="1" lang="en-US" altLang="ja-JP" baseline="0" dirty="0"/>
          </a:p>
          <a:p>
            <a:endParaRPr kumimoji="1" lang="en-US" altLang="ja-JP" baseline="0" dirty="0"/>
          </a:p>
          <a:p>
            <a:r>
              <a:rPr kumimoji="1" lang="ja-JP" altLang="en-US" baseline="0" dirty="0"/>
              <a:t>画素 </a:t>
            </a:r>
            <a:r>
              <a:rPr kumimoji="1" lang="en-US" altLang="ja-JP" baseline="0" dirty="0"/>
              <a:t>p \in I </a:t>
            </a:r>
            <a:r>
              <a:rPr kumimoji="1" lang="ja-JP" altLang="en-US" baseline="0" dirty="0"/>
              <a:t>について，その近傍を </a:t>
            </a:r>
            <a:r>
              <a:rPr kumimoji="1" lang="en-US" altLang="ja-JP" baseline="0" dirty="0"/>
              <a:t>w(p) </a:t>
            </a:r>
            <a:r>
              <a:rPr kumimoji="1" lang="ja-JP" altLang="en-US" baseline="0" dirty="0"/>
              <a:t>とかく</a:t>
            </a:r>
            <a:endParaRPr kumimoji="1" lang="en-US" altLang="ja-JP" baseline="0" dirty="0"/>
          </a:p>
          <a:p>
            <a:r>
              <a:rPr kumimoji="1" lang="en-US" altLang="ja-JP" baseline="0" dirty="0"/>
              <a:t>d(w_1, w_2)</a:t>
            </a:r>
            <a:r>
              <a:rPr kumimoji="1" lang="ja-JP" altLang="en-US" baseline="0" dirty="0"/>
              <a:t>　はパッチ </a:t>
            </a:r>
            <a:r>
              <a:rPr kumimoji="1" lang="en-US" altLang="ja-JP" baseline="0" dirty="0"/>
              <a:t>w1</a:t>
            </a:r>
            <a:r>
              <a:rPr kumimoji="1" lang="ja-JP" altLang="en-US" baseline="0" dirty="0"/>
              <a:t>と</a:t>
            </a:r>
            <a:r>
              <a:rPr kumimoji="1" lang="en-US" altLang="ja-JP" baseline="0" dirty="0"/>
              <a:t>w2</a:t>
            </a:r>
            <a:r>
              <a:rPr kumimoji="1" lang="ja-JP" altLang="en-US" baseline="0" dirty="0"/>
              <a:t>の視覚的な差を計測するメトリック（定義は任意）</a:t>
            </a:r>
            <a:endParaRPr kumimoji="1" lang="en-US" altLang="ja-JP" baseline="0" dirty="0"/>
          </a:p>
          <a:p>
            <a:endParaRPr kumimoji="1" lang="en-US" altLang="ja-JP" baseline="0" dirty="0"/>
          </a:p>
          <a:p>
            <a:r>
              <a:rPr kumimoji="1" lang="ja-JP" altLang="en-US" baseline="0" dirty="0"/>
              <a:t>この下で、もし </a:t>
            </a:r>
            <a:r>
              <a:rPr kumimoji="1" lang="en-US" altLang="ja-JP" baseline="0" dirty="0"/>
              <a:t>p</a:t>
            </a:r>
            <a:r>
              <a:rPr kumimoji="1" lang="ja-JP" altLang="en-US" baseline="0" dirty="0"/>
              <a:t>以外のすべての画素がわかっていて、</a:t>
            </a:r>
            <a:r>
              <a:rPr kumimoji="1" lang="en-US" altLang="ja-JP" baseline="0" dirty="0"/>
              <a:t>p</a:t>
            </a:r>
            <a:r>
              <a:rPr kumimoji="1" lang="ja-JP" altLang="en-US" baseline="0" dirty="0"/>
              <a:t>の画素値のみがわかっていない場合，</a:t>
            </a:r>
            <a:endParaRPr kumimoji="1" lang="en-US" altLang="ja-JP" baseline="0" dirty="0"/>
          </a:p>
          <a:p>
            <a:r>
              <a:rPr kumimoji="1" lang="en-US" altLang="ja-JP" baseline="0" dirty="0"/>
              <a:t>P(</a:t>
            </a:r>
            <a:r>
              <a:rPr kumimoji="1" lang="en-US" altLang="ja-JP" baseline="0" dirty="0" err="1"/>
              <a:t>p|w</a:t>
            </a:r>
            <a:r>
              <a:rPr kumimoji="1" lang="en-US" altLang="ja-JP" baseline="0" dirty="0"/>
              <a:t>(p))</a:t>
            </a:r>
            <a:r>
              <a:rPr kumimoji="1" lang="ja-JP" altLang="en-US" baseline="0" dirty="0"/>
              <a:t>　という確率分布を考えて，条件付確率が最大となる 画素値を出力すればいい．</a:t>
            </a:r>
            <a:endParaRPr kumimoji="1" lang="en-US" altLang="ja-JP" baseline="0" dirty="0"/>
          </a:p>
          <a:p>
            <a:endParaRPr kumimoji="1" lang="en-US" altLang="ja-JP" baseline="0" dirty="0"/>
          </a:p>
          <a:p>
            <a:r>
              <a:rPr kumimoji="1" lang="ja-JP" altLang="en-US" baseline="0" dirty="0"/>
              <a:t>もし、 </a:t>
            </a:r>
            <a:r>
              <a:rPr kumimoji="1" lang="en-US" altLang="ja-JP" baseline="0" dirty="0" err="1"/>
              <a:t>I_real</a:t>
            </a:r>
            <a:r>
              <a:rPr kumimoji="1" lang="ja-JP" altLang="en-US" baseline="0" dirty="0"/>
              <a:t>が存在するならば，</a:t>
            </a:r>
            <a:r>
              <a:rPr kumimoji="1" lang="en-US" altLang="ja-JP" baseline="0" dirty="0"/>
              <a:t>w(p)</a:t>
            </a:r>
            <a:r>
              <a:rPr kumimoji="1" lang="ja-JP" altLang="en-US" baseline="0" dirty="0"/>
              <a:t>と全く同じ（</a:t>
            </a:r>
            <a:r>
              <a:rPr kumimoji="1" lang="en-US" altLang="ja-JP" baseline="0" dirty="0"/>
              <a:t>d(w(p), w’)=0</a:t>
            </a:r>
            <a:r>
              <a:rPr kumimoji="1" lang="ja-JP" altLang="en-US" baseline="0" dirty="0"/>
              <a:t>）パッチ</a:t>
            </a:r>
            <a:r>
              <a:rPr kumimoji="1" lang="en-US" altLang="ja-JP" baseline="0" dirty="0"/>
              <a:t>w</a:t>
            </a:r>
            <a:r>
              <a:rPr kumimoji="1" lang="ja-JP" altLang="en-US" baseline="0" dirty="0"/>
              <a:t>‘を</a:t>
            </a:r>
            <a:r>
              <a:rPr kumimoji="1" lang="en-US" altLang="ja-JP" baseline="0" dirty="0" err="1"/>
              <a:t>I_real</a:t>
            </a:r>
            <a:r>
              <a:rPr kumimoji="1" lang="ja-JP" altLang="en-US" baseline="0" dirty="0"/>
              <a:t>から検索して、</a:t>
            </a:r>
            <a:endParaRPr kumimoji="1" lang="en-US" altLang="ja-JP" baseline="0" dirty="0"/>
          </a:p>
          <a:p>
            <a:r>
              <a:rPr kumimoji="1" lang="ja-JP" altLang="en-US" baseline="0" dirty="0"/>
              <a:t>複数ある場合は，</a:t>
            </a:r>
            <a:r>
              <a:rPr kumimoji="1" lang="en-US" altLang="ja-JP" baseline="0" dirty="0"/>
              <a:t>w’</a:t>
            </a:r>
            <a:r>
              <a:rPr kumimoji="1" lang="ja-JP" altLang="en-US" baseline="0" dirty="0"/>
              <a:t>の中央の画素値のヒストグラムを利用して，</a:t>
            </a:r>
            <a:r>
              <a:rPr kumimoji="1" lang="en-US" altLang="ja-JP" baseline="0" dirty="0"/>
              <a:t>P(</a:t>
            </a:r>
            <a:r>
              <a:rPr kumimoji="1" lang="en-US" altLang="ja-JP" baseline="0" dirty="0" err="1"/>
              <a:t>p|w</a:t>
            </a:r>
            <a:r>
              <a:rPr kumimoji="1" lang="en-US" altLang="ja-JP" baseline="0" dirty="0"/>
              <a:t>(p))</a:t>
            </a:r>
            <a:r>
              <a:rPr kumimoji="1" lang="ja-JP" altLang="en-US" baseline="0" dirty="0"/>
              <a:t>が定義可能．</a:t>
            </a:r>
            <a:endParaRPr kumimoji="1" lang="en-US" altLang="ja-JP" baseline="0" dirty="0"/>
          </a:p>
          <a:p>
            <a:endParaRPr kumimoji="1" lang="en-US" altLang="ja-JP" baseline="0" dirty="0"/>
          </a:p>
          <a:p>
            <a:r>
              <a:rPr kumimoji="1" lang="ja-JP" altLang="en-US" baseline="0" dirty="0"/>
              <a:t>しかし，</a:t>
            </a:r>
            <a:r>
              <a:rPr kumimoji="1" lang="en-US" altLang="ja-JP" baseline="0" dirty="0" err="1"/>
              <a:t>I_real</a:t>
            </a:r>
            <a:r>
              <a:rPr kumimoji="1" lang="ja-JP" altLang="en-US" baseline="0" dirty="0"/>
              <a:t>は取得できず，知っているのは</a:t>
            </a:r>
            <a:r>
              <a:rPr kumimoji="1" lang="en-US" altLang="ja-JP" baseline="0" dirty="0" err="1"/>
              <a:t>I_smp</a:t>
            </a:r>
            <a:r>
              <a:rPr kumimoji="1" lang="ja-JP" altLang="en-US" baseline="0" dirty="0"/>
              <a:t>のみ．</a:t>
            </a:r>
            <a:endParaRPr kumimoji="1" lang="en-US" altLang="ja-JP" baseline="0" dirty="0"/>
          </a:p>
          <a:p>
            <a:r>
              <a:rPr kumimoji="1" lang="ja-JP" altLang="en-US" baseline="0" dirty="0"/>
              <a:t>そこで，</a:t>
            </a:r>
            <a:endParaRPr kumimoji="1" lang="en-US" altLang="ja-JP" baseline="0" dirty="0"/>
          </a:p>
          <a:p>
            <a:endParaRPr kumimoji="1" lang="en-US" altLang="ja-JP" baseline="0" dirty="0"/>
          </a:p>
          <a:p>
            <a:r>
              <a:rPr kumimoji="1" lang="en-US" altLang="ja-JP" baseline="0" dirty="0" err="1"/>
              <a:t>W_best</a:t>
            </a:r>
            <a:r>
              <a:rPr kumimoji="1" lang="en-US" altLang="ja-JP" baseline="0" dirty="0"/>
              <a:t>  = </a:t>
            </a:r>
            <a:r>
              <a:rPr kumimoji="1" lang="en-US" altLang="ja-JP" baseline="0" dirty="0" err="1"/>
              <a:t>argmin</a:t>
            </a:r>
            <a:r>
              <a:rPr kumimoji="1" lang="en-US" altLang="ja-JP" baseline="0" dirty="0"/>
              <a:t>_{w’ \in </a:t>
            </a:r>
            <a:r>
              <a:rPr kumimoji="1" lang="en-US" altLang="ja-JP" baseline="0" dirty="0" err="1"/>
              <a:t>I_smp</a:t>
            </a:r>
            <a:r>
              <a:rPr kumimoji="1" lang="en-US" altLang="ja-JP" baseline="0" dirty="0"/>
              <a:t>} d(w’, w(p))</a:t>
            </a:r>
            <a:r>
              <a:rPr kumimoji="1" lang="ja-JP" altLang="en-US" baseline="0" dirty="0"/>
              <a:t>　として</a:t>
            </a:r>
            <a:endParaRPr kumimoji="1" lang="en-US" altLang="ja-JP" baseline="0" dirty="0"/>
          </a:p>
          <a:p>
            <a:r>
              <a:rPr kumimoji="1" lang="en-US" altLang="ja-JP" baseline="0" dirty="0"/>
              <a:t>d(w’, w(p)) &lt;= (1.0 + 0.1) d(</a:t>
            </a:r>
            <a:r>
              <a:rPr kumimoji="1" lang="en-US" altLang="ja-JP" baseline="0" dirty="0" err="1"/>
              <a:t>w_best</a:t>
            </a:r>
            <a:r>
              <a:rPr kumimoji="1" lang="en-US" altLang="ja-JP" baseline="0" dirty="0"/>
              <a:t>, w(p)) </a:t>
            </a:r>
            <a:r>
              <a:rPr kumimoji="1" lang="ja-JP" altLang="en-US" baseline="0" dirty="0"/>
              <a:t>を満たすすべてのパッチ </a:t>
            </a:r>
            <a:r>
              <a:rPr kumimoji="1" lang="en-US" altLang="ja-JP" baseline="0" dirty="0"/>
              <a:t>w’</a:t>
            </a:r>
            <a:r>
              <a:rPr kumimoji="1" lang="ja-JP" altLang="en-US" baseline="0" dirty="0" err="1"/>
              <a:t>を抽</a:t>
            </a:r>
            <a:r>
              <a:rPr kumimoji="1" lang="ja-JP" altLang="en-US" baseline="0" dirty="0"/>
              <a:t>出</a:t>
            </a:r>
            <a:endParaRPr kumimoji="1" lang="en-US" altLang="ja-JP" baseline="0" dirty="0"/>
          </a:p>
          <a:p>
            <a:endParaRPr kumimoji="1" lang="en-US" altLang="ja-JP" baseline="0" dirty="0"/>
          </a:p>
          <a:p>
            <a:r>
              <a:rPr kumimoji="1" lang="ja-JP" altLang="en-US" baseline="0" dirty="0"/>
              <a:t>こうして求まった複数の </a:t>
            </a:r>
            <a:r>
              <a:rPr kumimoji="1" lang="en-US" altLang="ja-JP" baseline="0" dirty="0"/>
              <a:t>w’ </a:t>
            </a:r>
            <a:r>
              <a:rPr kumimoji="1" lang="ja-JP" altLang="en-US" baseline="0" dirty="0"/>
              <a:t>の中心画素値からヒストグラムを作成し，最も頻度が高かった画素値を採用する．</a:t>
            </a:r>
            <a:endParaRPr kumimoji="1" lang="en-US" altLang="ja-JP" baseline="0" dirty="0"/>
          </a:p>
          <a:p>
            <a:endParaRPr kumimoji="1" lang="en-US" altLang="ja-JP" baseline="0" dirty="0"/>
          </a:p>
          <a:p>
            <a:r>
              <a:rPr kumimoji="1" lang="en-US" altLang="ja-JP" baseline="0" dirty="0"/>
              <a:t>d</a:t>
            </a:r>
            <a:r>
              <a:rPr kumimoji="1" lang="ja-JP" altLang="en-US" baseline="0" dirty="0"/>
              <a:t>　については、</a:t>
            </a:r>
            <a:r>
              <a:rPr kumimoji="1" lang="en-US" altLang="ja-JP" baseline="0" dirty="0" err="1"/>
              <a:t>d_SSD</a:t>
            </a:r>
            <a:r>
              <a:rPr kumimoji="1" lang="ja-JP" altLang="en-US" baseline="0" dirty="0"/>
              <a:t>や　　</a:t>
            </a:r>
            <a:r>
              <a:rPr kumimoji="1" lang="en-US" altLang="ja-JP" baseline="0" dirty="0" err="1"/>
              <a:t>d_SSD</a:t>
            </a:r>
            <a:r>
              <a:rPr kumimoji="1" lang="en-US" altLang="ja-JP" baseline="0" dirty="0"/>
              <a:t> * </a:t>
            </a:r>
            <a:r>
              <a:rPr kumimoji="1" lang="en-US" altLang="ja-JP" baseline="0" dirty="0" err="1"/>
              <a:t>gaussian</a:t>
            </a:r>
            <a:endParaRPr kumimoji="1" lang="en-US" altLang="ja-JP" baseline="0"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a:t>------------------------------------------------------------------------------------</a:t>
            </a:r>
          </a:p>
          <a:p>
            <a:endParaRPr kumimoji="1" lang="en-US" altLang="ja-JP" baseline="0" dirty="0"/>
          </a:p>
          <a:p>
            <a:endParaRPr kumimoji="1" lang="en-US" altLang="ja-JP" baseline="0" dirty="0"/>
          </a:p>
          <a:p>
            <a:r>
              <a:rPr kumimoji="1" lang="en-US" altLang="ja-JP" baseline="0" dirty="0"/>
              <a:t>Texture synthesis</a:t>
            </a:r>
            <a:r>
              <a:rPr kumimoji="1" lang="ja-JP" altLang="en-US" baseline="0" dirty="0"/>
              <a:t>の実装内容</a:t>
            </a:r>
            <a:endParaRPr kumimoji="1" lang="en-US" altLang="ja-JP" baseline="0" dirty="0"/>
          </a:p>
          <a:p>
            <a:endParaRPr kumimoji="1" lang="en-US" altLang="ja-JP" baseline="0" dirty="0"/>
          </a:p>
          <a:p>
            <a:r>
              <a:rPr kumimoji="1" lang="en-US" altLang="ja-JP" baseline="0" dirty="0"/>
              <a:t>0. </a:t>
            </a:r>
            <a:r>
              <a:rPr kumimoji="1" lang="ja-JP" altLang="en-US" baseline="0" dirty="0"/>
              <a:t>画像</a:t>
            </a:r>
            <a:r>
              <a:rPr kumimoji="1" lang="en-US" altLang="ja-JP" baseline="0" dirty="0"/>
              <a:t>I</a:t>
            </a:r>
            <a:r>
              <a:rPr kumimoji="1" lang="ja-JP" altLang="en-US" baseline="0" dirty="0"/>
              <a:t>の中心</a:t>
            </a:r>
            <a:r>
              <a:rPr kumimoji="1" lang="en-US" altLang="ja-JP" baseline="0" dirty="0"/>
              <a:t>3x3</a:t>
            </a:r>
            <a:r>
              <a:rPr kumimoji="1" lang="ja-JP" altLang="en-US" baseline="0" dirty="0"/>
              <a:t>画素をランダムに初期化</a:t>
            </a:r>
            <a:endParaRPr kumimoji="1" lang="en-US" altLang="ja-JP" baseline="0" dirty="0"/>
          </a:p>
          <a:p>
            <a:pPr marL="228600" indent="-228600">
              <a:buAutoNum type="arabicPeriod"/>
            </a:pPr>
            <a:r>
              <a:rPr kumimoji="1" lang="ja-JP" altLang="en-US" baseline="0" dirty="0"/>
              <a:t>以下を繰り返す</a:t>
            </a:r>
            <a:r>
              <a:rPr kumimoji="1" lang="en-US" altLang="ja-JP" baseline="0" dirty="0"/>
              <a:t>  </a:t>
            </a:r>
          </a:p>
          <a:p>
            <a:pPr marL="685800" lvl="1" indent="-228600">
              <a:buAutoNum type="arabicPeriod"/>
            </a:pPr>
            <a:r>
              <a:rPr kumimoji="1" lang="ja-JP" altLang="en-US" baseline="0" dirty="0"/>
              <a:t>既に合成された部分の隣接画素</a:t>
            </a:r>
            <a:r>
              <a:rPr kumimoji="1" lang="en-US" altLang="ja-JP" baseline="0" dirty="0"/>
              <a:t>p</a:t>
            </a:r>
            <a:r>
              <a:rPr kumimoji="1" lang="ja-JP" altLang="en-US" baseline="0" dirty="0"/>
              <a:t>を選択</a:t>
            </a:r>
            <a:endParaRPr kumimoji="1" lang="en-US" altLang="ja-JP" baseline="0" dirty="0"/>
          </a:p>
          <a:p>
            <a:pPr marL="685800" lvl="1" indent="-228600">
              <a:buAutoNum type="arabicPeriod"/>
            </a:pPr>
            <a:r>
              <a:rPr kumimoji="1" lang="en-US" altLang="ja-JP" baseline="0" dirty="0"/>
              <a:t>p</a:t>
            </a:r>
            <a:r>
              <a:rPr kumimoji="1" lang="ja-JP" altLang="en-US" baseline="0" dirty="0"/>
              <a:t>の近傍 </a:t>
            </a:r>
            <a:r>
              <a:rPr kumimoji="1" lang="en-US" altLang="ja-JP" baseline="0" dirty="0"/>
              <a:t>w(p) </a:t>
            </a:r>
            <a:r>
              <a:rPr kumimoji="1" lang="ja-JP" altLang="en-US" baseline="0" dirty="0"/>
              <a:t>と最も似た領域</a:t>
            </a:r>
            <a:r>
              <a:rPr kumimoji="1" lang="en-US" altLang="ja-JP" baseline="0" dirty="0"/>
              <a:t>w’</a:t>
            </a:r>
            <a:r>
              <a:rPr kumimoji="1" lang="ja-JP" altLang="en-US" baseline="0" dirty="0"/>
              <a:t>を </a:t>
            </a:r>
            <a:r>
              <a:rPr kumimoji="1" lang="en-US" altLang="ja-JP" baseline="0" dirty="0" err="1"/>
              <a:t>I_smp</a:t>
            </a:r>
            <a:r>
              <a:rPr kumimoji="1" lang="en-US" altLang="ja-JP" baseline="0" dirty="0"/>
              <a:t> </a:t>
            </a:r>
            <a:r>
              <a:rPr kumimoji="1" lang="ja-JP" altLang="en-US" baseline="0" dirty="0"/>
              <a:t>より検索</a:t>
            </a:r>
            <a:endParaRPr kumimoji="1" lang="en-US" altLang="ja-JP" baseline="0" dirty="0"/>
          </a:p>
          <a:p>
            <a:pPr marL="914400" lvl="2" indent="0">
              <a:buNone/>
            </a:pPr>
            <a:r>
              <a:rPr kumimoji="1" lang="en-US" altLang="ja-JP" baseline="0" dirty="0"/>
              <a:t>※</a:t>
            </a:r>
            <a:r>
              <a:rPr kumimoji="1" lang="ja-JP" altLang="en-US" baseline="0" dirty="0"/>
              <a:t>類似度は </a:t>
            </a:r>
            <a:r>
              <a:rPr kumimoji="1" lang="en-US" altLang="ja-JP" baseline="0" dirty="0"/>
              <a:t>SSD</a:t>
            </a:r>
            <a:r>
              <a:rPr kumimoji="1" lang="ja-JP" altLang="en-US" baseline="0" dirty="0"/>
              <a:t>を利用</a:t>
            </a:r>
            <a:endParaRPr kumimoji="1" lang="en-US" altLang="ja-JP" baseline="0" dirty="0"/>
          </a:p>
          <a:p>
            <a:pPr marL="914400" lvl="2" indent="0">
              <a:buNone/>
            </a:pPr>
            <a:r>
              <a:rPr kumimoji="1" lang="en-US" altLang="ja-JP" baseline="0" dirty="0"/>
              <a:t>※w(p)</a:t>
            </a:r>
            <a:r>
              <a:rPr kumimoji="1" lang="ja-JP" altLang="en-US" baseline="0" dirty="0"/>
              <a:t>は一部欠損しており，その部分は無視</a:t>
            </a:r>
            <a:endParaRPr kumimoji="1" lang="en-US" altLang="ja-JP" baseline="0" dirty="0"/>
          </a:p>
          <a:p>
            <a:pPr marL="685800" lvl="1" indent="-228600">
              <a:buAutoNum type="arabicPeriod"/>
            </a:pPr>
            <a:r>
              <a:rPr kumimoji="1" lang="en-US" altLang="ja-JP" baseline="0" dirty="0"/>
              <a:t>w‘</a:t>
            </a:r>
            <a:r>
              <a:rPr kumimoji="1" lang="ja-JP" altLang="en-US" baseline="0" dirty="0"/>
              <a:t>の中央の画素値を</a:t>
            </a:r>
            <a:r>
              <a:rPr kumimoji="1" lang="en-US" altLang="ja-JP" baseline="0" dirty="0"/>
              <a:t>p</a:t>
            </a:r>
            <a:r>
              <a:rPr kumimoji="1" lang="ja-JP" altLang="en-US" baseline="0" dirty="0"/>
              <a:t>に代入</a:t>
            </a:r>
            <a:endParaRPr kumimoji="1" lang="en-US" altLang="ja-JP" baseline="0" dirty="0"/>
          </a:p>
          <a:p>
            <a:pPr marL="685800" lvl="1" indent="-228600">
              <a:buAutoNum type="arabicPeriod"/>
            </a:pPr>
            <a:r>
              <a:rPr kumimoji="1" lang="ja-JP" altLang="en-US" baseline="0" dirty="0"/>
              <a:t>全画素の合成がなされたら終了</a:t>
            </a:r>
            <a:endParaRPr kumimoji="1" lang="en-US" altLang="ja-JP" baseline="0" dirty="0"/>
          </a:p>
          <a:p>
            <a:pPr marL="228600" indent="-228600">
              <a:buAutoNum type="arabicPeriod"/>
            </a:pPr>
            <a:endParaRPr kumimoji="1" lang="en-US" altLang="ja-JP" baseline="0" dirty="0"/>
          </a:p>
          <a:p>
            <a:pPr marL="0" indent="0">
              <a:buNone/>
            </a:pPr>
            <a:endParaRPr kumimoji="1" lang="en-US" altLang="ja-JP" baseline="0" dirty="0"/>
          </a:p>
          <a:p>
            <a:pPr marL="0" indent="0">
              <a:buNone/>
            </a:pPr>
            <a:r>
              <a:rPr kumimoji="1" lang="ja-JP" altLang="en-US" baseline="0" dirty="0"/>
              <a:t>論文の内容を真面目に実装する</a:t>
            </a:r>
            <a:endParaRPr kumimoji="1" lang="en-US" altLang="ja-JP" baseline="0" dirty="0"/>
          </a:p>
          <a:p>
            <a:pPr marL="0" indent="0">
              <a:buNone/>
            </a:pPr>
            <a:endParaRPr kumimoji="1" lang="en-US" altLang="ja-JP" baseline="0" dirty="0"/>
          </a:p>
          <a:p>
            <a:r>
              <a:rPr kumimoji="1" lang="en-US" altLang="ja-JP" baseline="0" dirty="0"/>
              <a:t>0. </a:t>
            </a:r>
            <a:r>
              <a:rPr kumimoji="1" lang="ja-JP" altLang="en-US" baseline="0" dirty="0"/>
              <a:t>画像</a:t>
            </a:r>
            <a:r>
              <a:rPr kumimoji="1" lang="en-US" altLang="ja-JP" baseline="0" dirty="0"/>
              <a:t>I</a:t>
            </a:r>
            <a:r>
              <a:rPr kumimoji="1" lang="ja-JP" altLang="en-US" baseline="0" dirty="0"/>
              <a:t>の中心</a:t>
            </a:r>
            <a:r>
              <a:rPr kumimoji="1" lang="en-US" altLang="ja-JP" baseline="0" dirty="0"/>
              <a:t>3x3</a:t>
            </a:r>
            <a:r>
              <a:rPr kumimoji="1" lang="ja-JP" altLang="en-US" baseline="0" dirty="0"/>
              <a:t>画素をランダムに初期化</a:t>
            </a:r>
            <a:endParaRPr kumimoji="1" lang="en-US" altLang="ja-JP" baseline="0" dirty="0"/>
          </a:p>
          <a:p>
            <a:pPr marL="228600" indent="-228600">
              <a:buAutoNum type="arabicPeriod"/>
            </a:pPr>
            <a:r>
              <a:rPr kumimoji="1" lang="ja-JP" altLang="en-US" baseline="0" dirty="0"/>
              <a:t>以下を繰り返す</a:t>
            </a:r>
            <a:r>
              <a:rPr kumimoji="1" lang="en-US" altLang="ja-JP" baseline="0" dirty="0"/>
              <a:t>  </a:t>
            </a:r>
          </a:p>
          <a:p>
            <a:pPr marL="685800" lvl="1" indent="-228600">
              <a:buAutoNum type="arabicPeriod"/>
            </a:pPr>
            <a:r>
              <a:rPr kumimoji="1" lang="ja-JP" altLang="en-US" baseline="0" dirty="0"/>
              <a:t>既に合成された部分の隣接画素</a:t>
            </a:r>
            <a:r>
              <a:rPr kumimoji="1" lang="en-US" altLang="ja-JP" baseline="0" dirty="0"/>
              <a:t>p</a:t>
            </a:r>
            <a:r>
              <a:rPr kumimoji="1" lang="ja-JP" altLang="en-US" baseline="0" dirty="0"/>
              <a:t>を選択</a:t>
            </a:r>
            <a:endParaRPr kumimoji="1" lang="en-US" altLang="ja-JP" baseline="0" dirty="0"/>
          </a:p>
          <a:p>
            <a:pPr marL="685800" lvl="1" indent="-228600">
              <a:buAutoNum type="arabicPeriod"/>
            </a:pPr>
            <a:r>
              <a:rPr kumimoji="1" lang="en-US" altLang="ja-JP" baseline="0" dirty="0"/>
              <a:t>p</a:t>
            </a:r>
            <a:r>
              <a:rPr kumimoji="1" lang="ja-JP" altLang="en-US" baseline="0" dirty="0"/>
              <a:t>の近傍 </a:t>
            </a:r>
            <a:r>
              <a:rPr kumimoji="1" lang="en-US" altLang="ja-JP" baseline="0" dirty="0"/>
              <a:t>w(p) </a:t>
            </a:r>
            <a:r>
              <a:rPr kumimoji="1" lang="ja-JP" altLang="en-US" baseline="0" dirty="0"/>
              <a:t>と最も似た領域</a:t>
            </a:r>
            <a:r>
              <a:rPr kumimoji="1" lang="en-US" altLang="ja-JP" baseline="0" dirty="0" err="1"/>
              <a:t>w_best</a:t>
            </a:r>
            <a:r>
              <a:rPr kumimoji="1" lang="ja-JP" altLang="en-US" baseline="0" dirty="0"/>
              <a:t>を </a:t>
            </a:r>
            <a:r>
              <a:rPr kumimoji="1" lang="en-US" altLang="ja-JP" baseline="0" dirty="0" err="1"/>
              <a:t>I_smp</a:t>
            </a:r>
            <a:r>
              <a:rPr kumimoji="1" lang="en-US" altLang="ja-JP" baseline="0" dirty="0"/>
              <a:t> </a:t>
            </a:r>
            <a:r>
              <a:rPr kumimoji="1" lang="ja-JP" altLang="en-US" baseline="0" dirty="0"/>
              <a:t>より検索</a:t>
            </a:r>
            <a:endParaRPr kumimoji="1" lang="en-US" altLang="ja-JP" baseline="0" dirty="0"/>
          </a:p>
          <a:p>
            <a:pPr marL="914400" lvl="2" indent="0">
              <a:buNone/>
            </a:pPr>
            <a:r>
              <a:rPr kumimoji="1" lang="en-US" altLang="ja-JP" baseline="0" dirty="0"/>
              <a:t>※</a:t>
            </a:r>
            <a:r>
              <a:rPr kumimoji="1" lang="ja-JP" altLang="en-US" baseline="0" dirty="0"/>
              <a:t>類似度は </a:t>
            </a:r>
            <a:r>
              <a:rPr kumimoji="1" lang="en-US" altLang="ja-JP" baseline="0" dirty="0"/>
              <a:t>SSD</a:t>
            </a:r>
            <a:r>
              <a:rPr kumimoji="1" lang="ja-JP" altLang="en-US" baseline="0" dirty="0"/>
              <a:t>を利用</a:t>
            </a:r>
            <a:endParaRPr kumimoji="1" lang="en-US" altLang="ja-JP" baseline="0" dirty="0"/>
          </a:p>
          <a:p>
            <a:pPr marL="914400" lvl="2" indent="0">
              <a:buNone/>
            </a:pPr>
            <a:r>
              <a:rPr kumimoji="1" lang="en-US" altLang="ja-JP" baseline="0" dirty="0"/>
              <a:t>※w(p)</a:t>
            </a:r>
            <a:r>
              <a:rPr kumimoji="1" lang="ja-JP" altLang="en-US" baseline="0" dirty="0"/>
              <a:t>は一部欠損しており，その部分は無視</a:t>
            </a:r>
            <a:endParaRPr kumimoji="1" lang="en-US" altLang="ja-JP" baseline="0" dirty="0"/>
          </a:p>
          <a:p>
            <a:pPr marL="685800" lvl="1" indent="-228600">
              <a:buAutoNum type="arabicPeriod"/>
            </a:pPr>
            <a:r>
              <a:rPr kumimoji="1" lang="en-US" altLang="ja-JP" baseline="0" dirty="0"/>
              <a:t>d(w(p), w’) &lt;= 1.1 * d(w(p), </a:t>
            </a:r>
            <a:r>
              <a:rPr kumimoji="1" lang="en-US" altLang="ja-JP" baseline="0" dirty="0" err="1"/>
              <a:t>w_best</a:t>
            </a:r>
            <a:r>
              <a:rPr kumimoji="1" lang="en-US" altLang="ja-JP" baseline="0" dirty="0"/>
              <a:t>)</a:t>
            </a:r>
            <a:r>
              <a:rPr kumimoji="1" lang="ja-JP" altLang="en-US" baseline="0" dirty="0"/>
              <a:t>を満たすすべての領域</a:t>
            </a:r>
            <a:r>
              <a:rPr kumimoji="1" lang="en-US" altLang="ja-JP" baseline="0" dirty="0"/>
              <a:t>w’</a:t>
            </a:r>
            <a:r>
              <a:rPr kumimoji="1" lang="ja-JP" altLang="en-US" baseline="0" dirty="0"/>
              <a:t>を</a:t>
            </a:r>
            <a:r>
              <a:rPr kumimoji="1" lang="en-US" altLang="ja-JP" baseline="0" dirty="0" err="1"/>
              <a:t>I_smp</a:t>
            </a:r>
            <a:r>
              <a:rPr kumimoji="1" lang="ja-JP" altLang="en-US" baseline="0" dirty="0"/>
              <a:t>より検索</a:t>
            </a:r>
            <a:endParaRPr kumimoji="1" lang="en-US" altLang="ja-JP" baseline="0" dirty="0"/>
          </a:p>
          <a:p>
            <a:pPr marL="685800" lvl="1" indent="-228600">
              <a:buAutoNum type="arabicPeriod"/>
            </a:pPr>
            <a:r>
              <a:rPr kumimoji="1" lang="ja-JP" altLang="en-US" baseline="0" dirty="0"/>
              <a:t>発見した複数の</a:t>
            </a:r>
            <a:r>
              <a:rPr kumimoji="1" lang="en-US" altLang="ja-JP" baseline="0" dirty="0"/>
              <a:t>w‘</a:t>
            </a:r>
            <a:r>
              <a:rPr kumimoji="1" lang="ja-JP" altLang="en-US" baseline="0" dirty="0"/>
              <a:t>の中央の画素値のヒストグラムを作成し，最も頻度の大きいものを</a:t>
            </a:r>
            <a:r>
              <a:rPr kumimoji="1" lang="en-US" altLang="ja-JP" baseline="0" dirty="0"/>
              <a:t>p</a:t>
            </a:r>
            <a:r>
              <a:rPr kumimoji="1" lang="ja-JP" altLang="en-US" baseline="0" dirty="0"/>
              <a:t>へ代入</a:t>
            </a:r>
            <a:endParaRPr kumimoji="1" lang="en-US" altLang="ja-JP" baseline="0" dirty="0"/>
          </a:p>
          <a:p>
            <a:pPr marL="685800" lvl="1" indent="-228600">
              <a:buAutoNum type="arabicPeriod"/>
            </a:pPr>
            <a:r>
              <a:rPr kumimoji="1" lang="ja-JP" altLang="en-US" baseline="0" dirty="0"/>
              <a:t>全画素の合成がなされたら終了</a:t>
            </a:r>
            <a:endParaRPr kumimoji="1" lang="en-US" altLang="ja-JP" baseline="0" dirty="0"/>
          </a:p>
          <a:p>
            <a:pPr marL="228600" indent="-228600">
              <a:buAutoNum type="arabicPeriod"/>
            </a:pPr>
            <a:endParaRPr kumimoji="1" lang="en-US" altLang="ja-JP" baseline="0" dirty="0"/>
          </a:p>
          <a:p>
            <a:pPr marL="228600" indent="-228600">
              <a:buAutoNum type="arabicPeriod"/>
            </a:pPr>
            <a:endParaRPr kumimoji="1" lang="en-US" altLang="ja-JP" baseline="0" dirty="0"/>
          </a:p>
          <a:p>
            <a:pPr marL="228600" indent="-228600">
              <a:buAutoNum type="arabicPeriod"/>
            </a:pPr>
            <a:endParaRPr kumimoji="1" lang="en-US" altLang="ja-JP" baseline="0" dirty="0"/>
          </a:p>
          <a:p>
            <a:pPr marL="228600" indent="-228600">
              <a:buAutoNum type="arabicPeriod"/>
            </a:pPr>
            <a:endParaRPr kumimoji="1" lang="en-US" altLang="ja-JP" baseline="0" dirty="0"/>
          </a:p>
          <a:p>
            <a:endParaRPr kumimoji="1" lang="en-US" altLang="ja-JP" baseline="0" dirty="0"/>
          </a:p>
          <a:p>
            <a:endParaRPr kumimoji="1" lang="en-US" altLang="ja-JP" baseline="0" dirty="0"/>
          </a:p>
          <a:p>
            <a:endParaRPr kumimoji="1" lang="en-US" altLang="ja-JP" baseline="0" dirty="0"/>
          </a:p>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17</a:t>
            </a:fld>
            <a:endParaRPr kumimoji="1" lang="ja-JP" altLang="en-US"/>
          </a:p>
        </p:txBody>
      </p:sp>
    </p:spTree>
    <p:extLst>
      <p:ext uri="{BB962C8B-B14F-4D97-AF65-F5344CB8AC3E}">
        <p14:creationId xmlns:p14="http://schemas.microsoft.com/office/powerpoint/2010/main" val="11846927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この論文はグレースケール画像を入力とする</a:t>
            </a:r>
            <a:endParaRPr kumimoji="1" lang="en-US" altLang="ja-JP" dirty="0"/>
          </a:p>
          <a:p>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a:t>------------------------------------------------------------------------------------</a:t>
            </a:r>
          </a:p>
          <a:p>
            <a:r>
              <a:rPr kumimoji="1" lang="en-US" altLang="ja-JP" dirty="0"/>
              <a:t>------------------------------------------------------------------------------------</a:t>
            </a:r>
          </a:p>
          <a:p>
            <a:r>
              <a:rPr kumimoji="1" lang="ja-JP" altLang="en-US" dirty="0"/>
              <a:t>〇</a:t>
            </a:r>
            <a:r>
              <a:rPr kumimoji="1" lang="en-US" altLang="ja-JP" dirty="0"/>
              <a:t>1</a:t>
            </a:r>
            <a:r>
              <a:rPr kumimoji="1" lang="ja-JP" altLang="en-US" dirty="0"/>
              <a:t>画素</a:t>
            </a:r>
            <a:r>
              <a:rPr kumimoji="1" lang="en-US" altLang="ja-JP" dirty="0"/>
              <a:t>synthesis</a:t>
            </a:r>
            <a:r>
              <a:rPr kumimoji="1" lang="ja-JP" altLang="en-US" dirty="0"/>
              <a:t>時のセオリー</a:t>
            </a:r>
            <a:endParaRPr kumimoji="1" lang="en-US" altLang="ja-JP" dirty="0"/>
          </a:p>
          <a:p>
            <a:endParaRPr kumimoji="1" lang="en-US" altLang="ja-JP" dirty="0"/>
          </a:p>
          <a:p>
            <a:r>
              <a:rPr kumimoji="1" lang="en-US" altLang="ja-JP" dirty="0"/>
              <a:t>MRF</a:t>
            </a:r>
            <a:r>
              <a:rPr kumimoji="1" lang="ja-JP" altLang="en-US" dirty="0"/>
              <a:t>を仮定．</a:t>
            </a:r>
            <a:endParaRPr kumimoji="1" lang="en-US" altLang="ja-JP" dirty="0"/>
          </a:p>
          <a:p>
            <a:r>
              <a:rPr kumimoji="1" lang="ja-JP" altLang="en-US" dirty="0"/>
              <a:t>つまり，ある画素</a:t>
            </a:r>
            <a:r>
              <a:rPr kumimoji="1" lang="en-US" altLang="ja-JP" dirty="0"/>
              <a:t>p</a:t>
            </a:r>
            <a:r>
              <a:rPr kumimoji="1" lang="ja-JP" altLang="en-US" dirty="0"/>
              <a:t>の輝度値が</a:t>
            </a:r>
            <a:r>
              <a:rPr kumimoji="1" lang="en-US" altLang="ja-JP" dirty="0"/>
              <a:t>X</a:t>
            </a:r>
            <a:r>
              <a:rPr kumimoji="1" lang="ja-JP" altLang="en-US" dirty="0"/>
              <a:t>となる確率は，その画素の近傍の状態のみから定まることとする．</a:t>
            </a:r>
            <a:endParaRPr kumimoji="1" lang="en-US" altLang="ja-JP" dirty="0"/>
          </a:p>
          <a:p>
            <a:endParaRPr kumimoji="1" lang="en-US" altLang="ja-JP" dirty="0"/>
          </a:p>
          <a:p>
            <a:r>
              <a:rPr kumimoji="1" lang="en-US" altLang="ja-JP" dirty="0"/>
              <a:t>I : </a:t>
            </a:r>
            <a:r>
              <a:rPr kumimoji="1" lang="ja-JP" altLang="en-US" dirty="0"/>
              <a:t>合成中の画像</a:t>
            </a:r>
            <a:endParaRPr kumimoji="1" lang="en-US" altLang="ja-JP" dirty="0"/>
          </a:p>
          <a:p>
            <a:r>
              <a:rPr kumimoji="1" lang="en-US" altLang="ja-JP" dirty="0" err="1"/>
              <a:t>I_samp</a:t>
            </a:r>
            <a:r>
              <a:rPr kumimoji="1" lang="ja-JP" altLang="en-US" dirty="0"/>
              <a:t>　：サンプル画像</a:t>
            </a:r>
            <a:endParaRPr kumimoji="1" lang="en-US" altLang="ja-JP" dirty="0"/>
          </a:p>
          <a:p>
            <a:r>
              <a:rPr kumimoji="1" lang="en-US" altLang="ja-JP" dirty="0" err="1"/>
              <a:t>I_real</a:t>
            </a:r>
            <a:r>
              <a:rPr kumimoji="1" lang="en-US" altLang="ja-JP" dirty="0"/>
              <a:t>     :</a:t>
            </a:r>
            <a:r>
              <a:rPr kumimoji="1" lang="en-US" altLang="ja-JP" baseline="0" dirty="0"/>
              <a:t> </a:t>
            </a:r>
            <a:r>
              <a:rPr kumimoji="1" lang="ja-JP" altLang="en-US" baseline="0" dirty="0"/>
              <a:t>現実では取得することはできないすべての分布を含む画像 </a:t>
            </a:r>
            <a:r>
              <a:rPr kumimoji="1" lang="en-US" altLang="ja-JP" baseline="0" dirty="0" err="1"/>
              <a:t>I_samp</a:t>
            </a:r>
            <a:r>
              <a:rPr kumimoji="1" lang="ja-JP" altLang="en-US" baseline="0" dirty="0"/>
              <a:t>　⊂ </a:t>
            </a:r>
            <a:r>
              <a:rPr kumimoji="1" lang="en-US" altLang="ja-JP" baseline="0" dirty="0" err="1"/>
              <a:t>I_real</a:t>
            </a:r>
            <a:endParaRPr kumimoji="1" lang="en-US" altLang="ja-JP" baseline="0" dirty="0"/>
          </a:p>
          <a:p>
            <a:endParaRPr kumimoji="1" lang="en-US" altLang="ja-JP" baseline="0" dirty="0"/>
          </a:p>
          <a:p>
            <a:r>
              <a:rPr kumimoji="1" lang="ja-JP" altLang="en-US" baseline="0" dirty="0"/>
              <a:t>画素 </a:t>
            </a:r>
            <a:r>
              <a:rPr kumimoji="1" lang="en-US" altLang="ja-JP" baseline="0" dirty="0"/>
              <a:t>p \in I </a:t>
            </a:r>
            <a:r>
              <a:rPr kumimoji="1" lang="ja-JP" altLang="en-US" baseline="0" dirty="0"/>
              <a:t>について，その近傍を </a:t>
            </a:r>
            <a:r>
              <a:rPr kumimoji="1" lang="en-US" altLang="ja-JP" baseline="0" dirty="0"/>
              <a:t>w(p) </a:t>
            </a:r>
            <a:r>
              <a:rPr kumimoji="1" lang="ja-JP" altLang="en-US" baseline="0" dirty="0"/>
              <a:t>とかく</a:t>
            </a:r>
            <a:endParaRPr kumimoji="1" lang="en-US" altLang="ja-JP" baseline="0" dirty="0"/>
          </a:p>
          <a:p>
            <a:r>
              <a:rPr kumimoji="1" lang="en-US" altLang="ja-JP" baseline="0" dirty="0"/>
              <a:t>d(w_1, w_2)</a:t>
            </a:r>
            <a:r>
              <a:rPr kumimoji="1" lang="ja-JP" altLang="en-US" baseline="0" dirty="0"/>
              <a:t>　はパッチ </a:t>
            </a:r>
            <a:r>
              <a:rPr kumimoji="1" lang="en-US" altLang="ja-JP" baseline="0" dirty="0"/>
              <a:t>w1</a:t>
            </a:r>
            <a:r>
              <a:rPr kumimoji="1" lang="ja-JP" altLang="en-US" baseline="0" dirty="0"/>
              <a:t>と</a:t>
            </a:r>
            <a:r>
              <a:rPr kumimoji="1" lang="en-US" altLang="ja-JP" baseline="0" dirty="0"/>
              <a:t>w2</a:t>
            </a:r>
            <a:r>
              <a:rPr kumimoji="1" lang="ja-JP" altLang="en-US" baseline="0" dirty="0"/>
              <a:t>の視覚的な差を計測するメトリック（定義は任意）</a:t>
            </a:r>
            <a:endParaRPr kumimoji="1" lang="en-US" altLang="ja-JP" baseline="0" dirty="0"/>
          </a:p>
          <a:p>
            <a:endParaRPr kumimoji="1" lang="en-US" altLang="ja-JP" baseline="0" dirty="0"/>
          </a:p>
          <a:p>
            <a:r>
              <a:rPr kumimoji="1" lang="ja-JP" altLang="en-US" baseline="0" dirty="0"/>
              <a:t>この下で、もし </a:t>
            </a:r>
            <a:r>
              <a:rPr kumimoji="1" lang="en-US" altLang="ja-JP" baseline="0" dirty="0"/>
              <a:t>p</a:t>
            </a:r>
            <a:r>
              <a:rPr kumimoji="1" lang="ja-JP" altLang="en-US" baseline="0" dirty="0"/>
              <a:t>以外のすべての画素がわかっていて、</a:t>
            </a:r>
            <a:r>
              <a:rPr kumimoji="1" lang="en-US" altLang="ja-JP" baseline="0" dirty="0"/>
              <a:t>p</a:t>
            </a:r>
            <a:r>
              <a:rPr kumimoji="1" lang="ja-JP" altLang="en-US" baseline="0" dirty="0"/>
              <a:t>の画素値のみがわかっていない場合，</a:t>
            </a:r>
            <a:endParaRPr kumimoji="1" lang="en-US" altLang="ja-JP" baseline="0" dirty="0"/>
          </a:p>
          <a:p>
            <a:r>
              <a:rPr kumimoji="1" lang="en-US" altLang="ja-JP" baseline="0" dirty="0"/>
              <a:t>P(</a:t>
            </a:r>
            <a:r>
              <a:rPr kumimoji="1" lang="en-US" altLang="ja-JP" baseline="0" dirty="0" err="1"/>
              <a:t>p|w</a:t>
            </a:r>
            <a:r>
              <a:rPr kumimoji="1" lang="en-US" altLang="ja-JP" baseline="0" dirty="0"/>
              <a:t>(p))</a:t>
            </a:r>
            <a:r>
              <a:rPr kumimoji="1" lang="ja-JP" altLang="en-US" baseline="0" dirty="0"/>
              <a:t>　という確率分布を考えて，条件付確率が最大となる 画素値を出力すればいい．</a:t>
            </a:r>
            <a:endParaRPr kumimoji="1" lang="en-US" altLang="ja-JP" baseline="0" dirty="0"/>
          </a:p>
          <a:p>
            <a:endParaRPr kumimoji="1" lang="en-US" altLang="ja-JP" baseline="0" dirty="0"/>
          </a:p>
          <a:p>
            <a:r>
              <a:rPr kumimoji="1" lang="ja-JP" altLang="en-US" baseline="0" dirty="0"/>
              <a:t>もし、 </a:t>
            </a:r>
            <a:r>
              <a:rPr kumimoji="1" lang="en-US" altLang="ja-JP" baseline="0" dirty="0" err="1"/>
              <a:t>I_real</a:t>
            </a:r>
            <a:r>
              <a:rPr kumimoji="1" lang="ja-JP" altLang="en-US" baseline="0" dirty="0"/>
              <a:t>が存在するならば，</a:t>
            </a:r>
            <a:r>
              <a:rPr kumimoji="1" lang="en-US" altLang="ja-JP" baseline="0" dirty="0"/>
              <a:t>w(p)</a:t>
            </a:r>
            <a:r>
              <a:rPr kumimoji="1" lang="ja-JP" altLang="en-US" baseline="0" dirty="0"/>
              <a:t>と全く同じ（</a:t>
            </a:r>
            <a:r>
              <a:rPr kumimoji="1" lang="en-US" altLang="ja-JP" baseline="0" dirty="0"/>
              <a:t>d(w(p), w’)=0</a:t>
            </a:r>
            <a:r>
              <a:rPr kumimoji="1" lang="ja-JP" altLang="en-US" baseline="0" dirty="0"/>
              <a:t>）パッチ</a:t>
            </a:r>
            <a:r>
              <a:rPr kumimoji="1" lang="en-US" altLang="ja-JP" baseline="0" dirty="0"/>
              <a:t>w</a:t>
            </a:r>
            <a:r>
              <a:rPr kumimoji="1" lang="ja-JP" altLang="en-US" baseline="0" dirty="0"/>
              <a:t>‘を</a:t>
            </a:r>
            <a:r>
              <a:rPr kumimoji="1" lang="en-US" altLang="ja-JP" baseline="0" dirty="0" err="1"/>
              <a:t>I_real</a:t>
            </a:r>
            <a:r>
              <a:rPr kumimoji="1" lang="ja-JP" altLang="en-US" baseline="0" dirty="0"/>
              <a:t>から検索して、</a:t>
            </a:r>
            <a:endParaRPr kumimoji="1" lang="en-US" altLang="ja-JP" baseline="0" dirty="0"/>
          </a:p>
          <a:p>
            <a:r>
              <a:rPr kumimoji="1" lang="ja-JP" altLang="en-US" baseline="0" dirty="0"/>
              <a:t>複数ある場合は，</a:t>
            </a:r>
            <a:r>
              <a:rPr kumimoji="1" lang="en-US" altLang="ja-JP" baseline="0" dirty="0"/>
              <a:t>w’</a:t>
            </a:r>
            <a:r>
              <a:rPr kumimoji="1" lang="ja-JP" altLang="en-US" baseline="0" dirty="0"/>
              <a:t>の中央の画素値のヒストグラムを利用して，</a:t>
            </a:r>
            <a:r>
              <a:rPr kumimoji="1" lang="en-US" altLang="ja-JP" baseline="0" dirty="0"/>
              <a:t>P(</a:t>
            </a:r>
            <a:r>
              <a:rPr kumimoji="1" lang="en-US" altLang="ja-JP" baseline="0" dirty="0" err="1"/>
              <a:t>p|w</a:t>
            </a:r>
            <a:r>
              <a:rPr kumimoji="1" lang="en-US" altLang="ja-JP" baseline="0" dirty="0"/>
              <a:t>(p))</a:t>
            </a:r>
            <a:r>
              <a:rPr kumimoji="1" lang="ja-JP" altLang="en-US" baseline="0" dirty="0"/>
              <a:t>が定義可能．</a:t>
            </a:r>
            <a:endParaRPr kumimoji="1" lang="en-US" altLang="ja-JP" baseline="0" dirty="0"/>
          </a:p>
          <a:p>
            <a:endParaRPr kumimoji="1" lang="en-US" altLang="ja-JP" baseline="0" dirty="0"/>
          </a:p>
          <a:p>
            <a:r>
              <a:rPr kumimoji="1" lang="ja-JP" altLang="en-US" baseline="0" dirty="0"/>
              <a:t>しかし，</a:t>
            </a:r>
            <a:r>
              <a:rPr kumimoji="1" lang="en-US" altLang="ja-JP" baseline="0" dirty="0" err="1"/>
              <a:t>I_real</a:t>
            </a:r>
            <a:r>
              <a:rPr kumimoji="1" lang="ja-JP" altLang="en-US" baseline="0" dirty="0"/>
              <a:t>は取得できず，知っているのは</a:t>
            </a:r>
            <a:r>
              <a:rPr kumimoji="1" lang="en-US" altLang="ja-JP" baseline="0" dirty="0" err="1"/>
              <a:t>I_smp</a:t>
            </a:r>
            <a:r>
              <a:rPr kumimoji="1" lang="ja-JP" altLang="en-US" baseline="0" dirty="0"/>
              <a:t>のみ．</a:t>
            </a:r>
            <a:endParaRPr kumimoji="1" lang="en-US" altLang="ja-JP" baseline="0" dirty="0"/>
          </a:p>
          <a:p>
            <a:r>
              <a:rPr kumimoji="1" lang="ja-JP" altLang="en-US" baseline="0" dirty="0"/>
              <a:t>そこで，</a:t>
            </a:r>
            <a:endParaRPr kumimoji="1" lang="en-US" altLang="ja-JP" baseline="0" dirty="0"/>
          </a:p>
          <a:p>
            <a:endParaRPr kumimoji="1" lang="en-US" altLang="ja-JP" baseline="0" dirty="0"/>
          </a:p>
          <a:p>
            <a:r>
              <a:rPr kumimoji="1" lang="en-US" altLang="ja-JP" baseline="0" dirty="0" err="1"/>
              <a:t>W_best</a:t>
            </a:r>
            <a:r>
              <a:rPr kumimoji="1" lang="en-US" altLang="ja-JP" baseline="0" dirty="0"/>
              <a:t>  = </a:t>
            </a:r>
            <a:r>
              <a:rPr kumimoji="1" lang="en-US" altLang="ja-JP" baseline="0" dirty="0" err="1"/>
              <a:t>argmin</a:t>
            </a:r>
            <a:r>
              <a:rPr kumimoji="1" lang="en-US" altLang="ja-JP" baseline="0" dirty="0"/>
              <a:t>_{w’ \in </a:t>
            </a:r>
            <a:r>
              <a:rPr kumimoji="1" lang="en-US" altLang="ja-JP" baseline="0" dirty="0" err="1"/>
              <a:t>I_smp</a:t>
            </a:r>
            <a:r>
              <a:rPr kumimoji="1" lang="en-US" altLang="ja-JP" baseline="0" dirty="0"/>
              <a:t>} d(w’, w(p))</a:t>
            </a:r>
            <a:r>
              <a:rPr kumimoji="1" lang="ja-JP" altLang="en-US" baseline="0" dirty="0"/>
              <a:t>　として</a:t>
            </a:r>
            <a:endParaRPr kumimoji="1" lang="en-US" altLang="ja-JP" baseline="0" dirty="0"/>
          </a:p>
          <a:p>
            <a:r>
              <a:rPr kumimoji="1" lang="en-US" altLang="ja-JP" baseline="0" dirty="0"/>
              <a:t>d(w’, w(p)) &lt;= (1.0 + 0.1) d(</a:t>
            </a:r>
            <a:r>
              <a:rPr kumimoji="1" lang="en-US" altLang="ja-JP" baseline="0" dirty="0" err="1"/>
              <a:t>w_best</a:t>
            </a:r>
            <a:r>
              <a:rPr kumimoji="1" lang="en-US" altLang="ja-JP" baseline="0" dirty="0"/>
              <a:t>, w(p)) </a:t>
            </a:r>
            <a:r>
              <a:rPr kumimoji="1" lang="ja-JP" altLang="en-US" baseline="0" dirty="0"/>
              <a:t>を満たすすべてのパッチ </a:t>
            </a:r>
            <a:r>
              <a:rPr kumimoji="1" lang="en-US" altLang="ja-JP" baseline="0" dirty="0"/>
              <a:t>w’</a:t>
            </a:r>
            <a:r>
              <a:rPr kumimoji="1" lang="ja-JP" altLang="en-US" baseline="0" dirty="0" err="1"/>
              <a:t>を抽</a:t>
            </a:r>
            <a:r>
              <a:rPr kumimoji="1" lang="ja-JP" altLang="en-US" baseline="0" dirty="0"/>
              <a:t>出</a:t>
            </a:r>
            <a:endParaRPr kumimoji="1" lang="en-US" altLang="ja-JP" baseline="0" dirty="0"/>
          </a:p>
          <a:p>
            <a:endParaRPr kumimoji="1" lang="en-US" altLang="ja-JP" baseline="0" dirty="0"/>
          </a:p>
          <a:p>
            <a:r>
              <a:rPr kumimoji="1" lang="ja-JP" altLang="en-US" baseline="0" dirty="0"/>
              <a:t>こうして求まった複数の </a:t>
            </a:r>
            <a:r>
              <a:rPr kumimoji="1" lang="en-US" altLang="ja-JP" baseline="0" dirty="0"/>
              <a:t>w’ </a:t>
            </a:r>
            <a:r>
              <a:rPr kumimoji="1" lang="ja-JP" altLang="en-US" baseline="0" dirty="0"/>
              <a:t>の中心画素値からヒストグラムを作成し，最も頻度が高かった画素値を採用する．</a:t>
            </a:r>
            <a:endParaRPr kumimoji="1" lang="en-US" altLang="ja-JP" baseline="0" dirty="0"/>
          </a:p>
          <a:p>
            <a:endParaRPr kumimoji="1" lang="en-US" altLang="ja-JP" baseline="0" dirty="0"/>
          </a:p>
          <a:p>
            <a:r>
              <a:rPr kumimoji="1" lang="en-US" altLang="ja-JP" baseline="0" dirty="0"/>
              <a:t>d</a:t>
            </a:r>
            <a:r>
              <a:rPr kumimoji="1" lang="ja-JP" altLang="en-US" baseline="0" dirty="0"/>
              <a:t>　については、</a:t>
            </a:r>
            <a:r>
              <a:rPr kumimoji="1" lang="en-US" altLang="ja-JP" baseline="0" dirty="0" err="1"/>
              <a:t>d_SSD</a:t>
            </a:r>
            <a:r>
              <a:rPr kumimoji="1" lang="ja-JP" altLang="en-US" baseline="0" dirty="0"/>
              <a:t>や　　</a:t>
            </a:r>
            <a:r>
              <a:rPr kumimoji="1" lang="en-US" altLang="ja-JP" baseline="0" dirty="0" err="1"/>
              <a:t>d_SSD</a:t>
            </a:r>
            <a:r>
              <a:rPr kumimoji="1" lang="en-US" altLang="ja-JP" baseline="0" dirty="0"/>
              <a:t> * </a:t>
            </a:r>
            <a:r>
              <a:rPr kumimoji="1" lang="en-US" altLang="ja-JP" baseline="0" dirty="0" err="1"/>
              <a:t>gaussian</a:t>
            </a:r>
            <a:endParaRPr kumimoji="1" lang="en-US" altLang="ja-JP" baseline="0"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a:t>------------------------------------------------------------------------------------</a:t>
            </a:r>
          </a:p>
          <a:p>
            <a:endParaRPr kumimoji="1" lang="en-US" altLang="ja-JP" baseline="0" dirty="0"/>
          </a:p>
          <a:p>
            <a:endParaRPr kumimoji="1" lang="en-US" altLang="ja-JP" baseline="0" dirty="0"/>
          </a:p>
          <a:p>
            <a:r>
              <a:rPr kumimoji="1" lang="en-US" altLang="ja-JP" baseline="0" dirty="0"/>
              <a:t>Texture synthesis</a:t>
            </a:r>
            <a:r>
              <a:rPr kumimoji="1" lang="ja-JP" altLang="en-US" baseline="0" dirty="0"/>
              <a:t>の実装内容</a:t>
            </a:r>
            <a:endParaRPr kumimoji="1" lang="en-US" altLang="ja-JP" baseline="0" dirty="0"/>
          </a:p>
          <a:p>
            <a:endParaRPr kumimoji="1" lang="en-US" altLang="ja-JP" baseline="0" dirty="0"/>
          </a:p>
          <a:p>
            <a:r>
              <a:rPr kumimoji="1" lang="en-US" altLang="ja-JP" baseline="0" dirty="0"/>
              <a:t>0. </a:t>
            </a:r>
            <a:r>
              <a:rPr kumimoji="1" lang="ja-JP" altLang="en-US" baseline="0" dirty="0"/>
              <a:t>画像</a:t>
            </a:r>
            <a:r>
              <a:rPr kumimoji="1" lang="en-US" altLang="ja-JP" baseline="0" dirty="0"/>
              <a:t>I</a:t>
            </a:r>
            <a:r>
              <a:rPr kumimoji="1" lang="ja-JP" altLang="en-US" baseline="0" dirty="0"/>
              <a:t>の中心</a:t>
            </a:r>
            <a:r>
              <a:rPr kumimoji="1" lang="en-US" altLang="ja-JP" baseline="0" dirty="0"/>
              <a:t>3x3</a:t>
            </a:r>
            <a:r>
              <a:rPr kumimoji="1" lang="ja-JP" altLang="en-US" baseline="0" dirty="0"/>
              <a:t>画素をランダムに初期化</a:t>
            </a:r>
            <a:endParaRPr kumimoji="1" lang="en-US" altLang="ja-JP" baseline="0" dirty="0"/>
          </a:p>
          <a:p>
            <a:pPr marL="228600" indent="-228600">
              <a:buAutoNum type="arabicPeriod"/>
            </a:pPr>
            <a:r>
              <a:rPr kumimoji="1" lang="ja-JP" altLang="en-US" baseline="0" dirty="0"/>
              <a:t>以下を繰り返す</a:t>
            </a:r>
            <a:r>
              <a:rPr kumimoji="1" lang="en-US" altLang="ja-JP" baseline="0" dirty="0"/>
              <a:t>  </a:t>
            </a:r>
          </a:p>
          <a:p>
            <a:pPr marL="685800" lvl="1" indent="-228600">
              <a:buAutoNum type="arabicPeriod"/>
            </a:pPr>
            <a:r>
              <a:rPr kumimoji="1" lang="ja-JP" altLang="en-US" baseline="0" dirty="0"/>
              <a:t>既に合成された部分の隣接画素</a:t>
            </a:r>
            <a:r>
              <a:rPr kumimoji="1" lang="en-US" altLang="ja-JP" baseline="0" dirty="0"/>
              <a:t>p</a:t>
            </a:r>
            <a:r>
              <a:rPr kumimoji="1" lang="ja-JP" altLang="en-US" baseline="0" dirty="0"/>
              <a:t>を選択</a:t>
            </a:r>
            <a:endParaRPr kumimoji="1" lang="en-US" altLang="ja-JP" baseline="0" dirty="0"/>
          </a:p>
          <a:p>
            <a:pPr marL="685800" lvl="1" indent="-228600">
              <a:buAutoNum type="arabicPeriod"/>
            </a:pPr>
            <a:r>
              <a:rPr kumimoji="1" lang="en-US" altLang="ja-JP" baseline="0" dirty="0"/>
              <a:t>p</a:t>
            </a:r>
            <a:r>
              <a:rPr kumimoji="1" lang="ja-JP" altLang="en-US" baseline="0" dirty="0"/>
              <a:t>の近傍 </a:t>
            </a:r>
            <a:r>
              <a:rPr kumimoji="1" lang="en-US" altLang="ja-JP" baseline="0" dirty="0"/>
              <a:t>w(p) </a:t>
            </a:r>
            <a:r>
              <a:rPr kumimoji="1" lang="ja-JP" altLang="en-US" baseline="0" dirty="0"/>
              <a:t>と最も似た領域</a:t>
            </a:r>
            <a:r>
              <a:rPr kumimoji="1" lang="en-US" altLang="ja-JP" baseline="0" dirty="0"/>
              <a:t>w’</a:t>
            </a:r>
            <a:r>
              <a:rPr kumimoji="1" lang="ja-JP" altLang="en-US" baseline="0" dirty="0"/>
              <a:t>を </a:t>
            </a:r>
            <a:r>
              <a:rPr kumimoji="1" lang="en-US" altLang="ja-JP" baseline="0" dirty="0" err="1"/>
              <a:t>I_smp</a:t>
            </a:r>
            <a:r>
              <a:rPr kumimoji="1" lang="en-US" altLang="ja-JP" baseline="0" dirty="0"/>
              <a:t> </a:t>
            </a:r>
            <a:r>
              <a:rPr kumimoji="1" lang="ja-JP" altLang="en-US" baseline="0" dirty="0"/>
              <a:t>より検索</a:t>
            </a:r>
            <a:endParaRPr kumimoji="1" lang="en-US" altLang="ja-JP" baseline="0" dirty="0"/>
          </a:p>
          <a:p>
            <a:pPr marL="914400" lvl="2" indent="0">
              <a:buNone/>
            </a:pPr>
            <a:r>
              <a:rPr kumimoji="1" lang="en-US" altLang="ja-JP" baseline="0" dirty="0"/>
              <a:t>※</a:t>
            </a:r>
            <a:r>
              <a:rPr kumimoji="1" lang="ja-JP" altLang="en-US" baseline="0" dirty="0"/>
              <a:t>類似度は </a:t>
            </a:r>
            <a:r>
              <a:rPr kumimoji="1" lang="en-US" altLang="ja-JP" baseline="0" dirty="0"/>
              <a:t>SSD</a:t>
            </a:r>
            <a:r>
              <a:rPr kumimoji="1" lang="ja-JP" altLang="en-US" baseline="0" dirty="0"/>
              <a:t>を利用</a:t>
            </a:r>
            <a:endParaRPr kumimoji="1" lang="en-US" altLang="ja-JP" baseline="0" dirty="0"/>
          </a:p>
          <a:p>
            <a:pPr marL="914400" lvl="2" indent="0">
              <a:buNone/>
            </a:pPr>
            <a:r>
              <a:rPr kumimoji="1" lang="en-US" altLang="ja-JP" baseline="0" dirty="0"/>
              <a:t>※w(p)</a:t>
            </a:r>
            <a:r>
              <a:rPr kumimoji="1" lang="ja-JP" altLang="en-US" baseline="0" dirty="0"/>
              <a:t>は一部欠損しており，その部分は無視</a:t>
            </a:r>
            <a:endParaRPr kumimoji="1" lang="en-US" altLang="ja-JP" baseline="0" dirty="0"/>
          </a:p>
          <a:p>
            <a:pPr marL="685800" lvl="1" indent="-228600">
              <a:buAutoNum type="arabicPeriod"/>
            </a:pPr>
            <a:r>
              <a:rPr kumimoji="1" lang="en-US" altLang="ja-JP" baseline="0" dirty="0"/>
              <a:t>w‘</a:t>
            </a:r>
            <a:r>
              <a:rPr kumimoji="1" lang="ja-JP" altLang="en-US" baseline="0" dirty="0"/>
              <a:t>の中央の画素値を</a:t>
            </a:r>
            <a:r>
              <a:rPr kumimoji="1" lang="en-US" altLang="ja-JP" baseline="0" dirty="0"/>
              <a:t>p</a:t>
            </a:r>
            <a:r>
              <a:rPr kumimoji="1" lang="ja-JP" altLang="en-US" baseline="0" dirty="0"/>
              <a:t>に代入</a:t>
            </a:r>
            <a:endParaRPr kumimoji="1" lang="en-US" altLang="ja-JP" baseline="0" dirty="0"/>
          </a:p>
          <a:p>
            <a:pPr marL="685800" lvl="1" indent="-228600">
              <a:buAutoNum type="arabicPeriod"/>
            </a:pPr>
            <a:r>
              <a:rPr kumimoji="1" lang="ja-JP" altLang="en-US" baseline="0" dirty="0"/>
              <a:t>全画素の合成がなされたら終了</a:t>
            </a:r>
            <a:endParaRPr kumimoji="1" lang="en-US" altLang="ja-JP" baseline="0" dirty="0"/>
          </a:p>
          <a:p>
            <a:pPr marL="228600" indent="-228600">
              <a:buAutoNum type="arabicPeriod"/>
            </a:pPr>
            <a:endParaRPr kumimoji="1" lang="en-US" altLang="ja-JP" baseline="0" dirty="0"/>
          </a:p>
          <a:p>
            <a:pPr marL="0" indent="0">
              <a:buNone/>
            </a:pPr>
            <a:endParaRPr kumimoji="1" lang="en-US" altLang="ja-JP" baseline="0" dirty="0"/>
          </a:p>
          <a:p>
            <a:pPr marL="0" indent="0">
              <a:buNone/>
            </a:pPr>
            <a:r>
              <a:rPr kumimoji="1" lang="ja-JP" altLang="en-US" baseline="0" dirty="0"/>
              <a:t>論文の内容を真面目に実装する</a:t>
            </a:r>
            <a:endParaRPr kumimoji="1" lang="en-US" altLang="ja-JP" baseline="0" dirty="0"/>
          </a:p>
          <a:p>
            <a:pPr marL="0" indent="0">
              <a:buNone/>
            </a:pPr>
            <a:endParaRPr kumimoji="1" lang="en-US" altLang="ja-JP" baseline="0" dirty="0"/>
          </a:p>
          <a:p>
            <a:r>
              <a:rPr kumimoji="1" lang="en-US" altLang="ja-JP" baseline="0" dirty="0"/>
              <a:t>0. </a:t>
            </a:r>
            <a:r>
              <a:rPr kumimoji="1" lang="ja-JP" altLang="en-US" baseline="0" dirty="0"/>
              <a:t>画像</a:t>
            </a:r>
            <a:r>
              <a:rPr kumimoji="1" lang="en-US" altLang="ja-JP" baseline="0" dirty="0"/>
              <a:t>I</a:t>
            </a:r>
            <a:r>
              <a:rPr kumimoji="1" lang="ja-JP" altLang="en-US" baseline="0" dirty="0"/>
              <a:t>の中心</a:t>
            </a:r>
            <a:r>
              <a:rPr kumimoji="1" lang="en-US" altLang="ja-JP" baseline="0" dirty="0"/>
              <a:t>3x3</a:t>
            </a:r>
            <a:r>
              <a:rPr kumimoji="1" lang="ja-JP" altLang="en-US" baseline="0" dirty="0"/>
              <a:t>画素をランダムに初期化</a:t>
            </a:r>
            <a:endParaRPr kumimoji="1" lang="en-US" altLang="ja-JP" baseline="0" dirty="0"/>
          </a:p>
          <a:p>
            <a:pPr marL="228600" indent="-228600">
              <a:buAutoNum type="arabicPeriod"/>
            </a:pPr>
            <a:r>
              <a:rPr kumimoji="1" lang="ja-JP" altLang="en-US" baseline="0" dirty="0"/>
              <a:t>以下を繰り返す</a:t>
            </a:r>
            <a:r>
              <a:rPr kumimoji="1" lang="en-US" altLang="ja-JP" baseline="0" dirty="0"/>
              <a:t>  </a:t>
            </a:r>
          </a:p>
          <a:p>
            <a:pPr marL="685800" lvl="1" indent="-228600">
              <a:buAutoNum type="arabicPeriod"/>
            </a:pPr>
            <a:r>
              <a:rPr kumimoji="1" lang="ja-JP" altLang="en-US" baseline="0" dirty="0"/>
              <a:t>既に合成された部分の隣接画素</a:t>
            </a:r>
            <a:r>
              <a:rPr kumimoji="1" lang="en-US" altLang="ja-JP" baseline="0" dirty="0"/>
              <a:t>p</a:t>
            </a:r>
            <a:r>
              <a:rPr kumimoji="1" lang="ja-JP" altLang="en-US" baseline="0" dirty="0"/>
              <a:t>を選択</a:t>
            </a:r>
            <a:endParaRPr kumimoji="1" lang="en-US" altLang="ja-JP" baseline="0" dirty="0"/>
          </a:p>
          <a:p>
            <a:pPr marL="685800" lvl="1" indent="-228600">
              <a:buAutoNum type="arabicPeriod"/>
            </a:pPr>
            <a:r>
              <a:rPr kumimoji="1" lang="en-US" altLang="ja-JP" baseline="0" dirty="0"/>
              <a:t>p</a:t>
            </a:r>
            <a:r>
              <a:rPr kumimoji="1" lang="ja-JP" altLang="en-US" baseline="0" dirty="0"/>
              <a:t>の近傍 </a:t>
            </a:r>
            <a:r>
              <a:rPr kumimoji="1" lang="en-US" altLang="ja-JP" baseline="0" dirty="0"/>
              <a:t>w(p) </a:t>
            </a:r>
            <a:r>
              <a:rPr kumimoji="1" lang="ja-JP" altLang="en-US" baseline="0" dirty="0"/>
              <a:t>と最も似た領域</a:t>
            </a:r>
            <a:r>
              <a:rPr kumimoji="1" lang="en-US" altLang="ja-JP" baseline="0" dirty="0" err="1"/>
              <a:t>w_best</a:t>
            </a:r>
            <a:r>
              <a:rPr kumimoji="1" lang="ja-JP" altLang="en-US" baseline="0" dirty="0"/>
              <a:t>を </a:t>
            </a:r>
            <a:r>
              <a:rPr kumimoji="1" lang="en-US" altLang="ja-JP" baseline="0" dirty="0" err="1"/>
              <a:t>I_smp</a:t>
            </a:r>
            <a:r>
              <a:rPr kumimoji="1" lang="en-US" altLang="ja-JP" baseline="0" dirty="0"/>
              <a:t> </a:t>
            </a:r>
            <a:r>
              <a:rPr kumimoji="1" lang="ja-JP" altLang="en-US" baseline="0" dirty="0"/>
              <a:t>より検索</a:t>
            </a:r>
            <a:endParaRPr kumimoji="1" lang="en-US" altLang="ja-JP" baseline="0" dirty="0"/>
          </a:p>
          <a:p>
            <a:pPr marL="914400" lvl="2" indent="0">
              <a:buNone/>
            </a:pPr>
            <a:r>
              <a:rPr kumimoji="1" lang="en-US" altLang="ja-JP" baseline="0" dirty="0"/>
              <a:t>※</a:t>
            </a:r>
            <a:r>
              <a:rPr kumimoji="1" lang="ja-JP" altLang="en-US" baseline="0" dirty="0"/>
              <a:t>類似度は </a:t>
            </a:r>
            <a:r>
              <a:rPr kumimoji="1" lang="en-US" altLang="ja-JP" baseline="0" dirty="0"/>
              <a:t>SSD</a:t>
            </a:r>
            <a:r>
              <a:rPr kumimoji="1" lang="ja-JP" altLang="en-US" baseline="0" dirty="0"/>
              <a:t>を利用</a:t>
            </a:r>
            <a:endParaRPr kumimoji="1" lang="en-US" altLang="ja-JP" baseline="0" dirty="0"/>
          </a:p>
          <a:p>
            <a:pPr marL="914400" lvl="2" indent="0">
              <a:buNone/>
            </a:pPr>
            <a:r>
              <a:rPr kumimoji="1" lang="en-US" altLang="ja-JP" baseline="0" dirty="0"/>
              <a:t>※w(p)</a:t>
            </a:r>
            <a:r>
              <a:rPr kumimoji="1" lang="ja-JP" altLang="en-US" baseline="0" dirty="0"/>
              <a:t>は一部欠損しており，その部分は無視</a:t>
            </a:r>
            <a:endParaRPr kumimoji="1" lang="en-US" altLang="ja-JP" baseline="0" dirty="0"/>
          </a:p>
          <a:p>
            <a:pPr marL="685800" lvl="1" indent="-228600">
              <a:buAutoNum type="arabicPeriod"/>
            </a:pPr>
            <a:r>
              <a:rPr kumimoji="1" lang="en-US" altLang="ja-JP" baseline="0" dirty="0"/>
              <a:t>d(w(p), w’) &lt;= 1.1 * d(w(p), </a:t>
            </a:r>
            <a:r>
              <a:rPr kumimoji="1" lang="en-US" altLang="ja-JP" baseline="0" dirty="0" err="1"/>
              <a:t>w_best</a:t>
            </a:r>
            <a:r>
              <a:rPr kumimoji="1" lang="en-US" altLang="ja-JP" baseline="0" dirty="0"/>
              <a:t>)</a:t>
            </a:r>
            <a:r>
              <a:rPr kumimoji="1" lang="ja-JP" altLang="en-US" baseline="0" dirty="0"/>
              <a:t>を満たすすべての領域</a:t>
            </a:r>
            <a:r>
              <a:rPr kumimoji="1" lang="en-US" altLang="ja-JP" baseline="0" dirty="0"/>
              <a:t>w’</a:t>
            </a:r>
            <a:r>
              <a:rPr kumimoji="1" lang="ja-JP" altLang="en-US" baseline="0" dirty="0"/>
              <a:t>を</a:t>
            </a:r>
            <a:r>
              <a:rPr kumimoji="1" lang="en-US" altLang="ja-JP" baseline="0" dirty="0" err="1"/>
              <a:t>I_smp</a:t>
            </a:r>
            <a:r>
              <a:rPr kumimoji="1" lang="ja-JP" altLang="en-US" baseline="0" dirty="0"/>
              <a:t>より検索</a:t>
            </a:r>
            <a:endParaRPr kumimoji="1" lang="en-US" altLang="ja-JP" baseline="0" dirty="0"/>
          </a:p>
          <a:p>
            <a:pPr marL="685800" lvl="1" indent="-228600">
              <a:buAutoNum type="arabicPeriod"/>
            </a:pPr>
            <a:r>
              <a:rPr kumimoji="1" lang="ja-JP" altLang="en-US" baseline="0" dirty="0"/>
              <a:t>発見した複数の</a:t>
            </a:r>
            <a:r>
              <a:rPr kumimoji="1" lang="en-US" altLang="ja-JP" baseline="0" dirty="0"/>
              <a:t>w‘</a:t>
            </a:r>
            <a:r>
              <a:rPr kumimoji="1" lang="ja-JP" altLang="en-US" baseline="0" dirty="0"/>
              <a:t>の中央の画素値のヒストグラムを作成し，最も頻度の大きいものを</a:t>
            </a:r>
            <a:r>
              <a:rPr kumimoji="1" lang="en-US" altLang="ja-JP" baseline="0" dirty="0"/>
              <a:t>p</a:t>
            </a:r>
            <a:r>
              <a:rPr kumimoji="1" lang="ja-JP" altLang="en-US" baseline="0" dirty="0"/>
              <a:t>へ代入</a:t>
            </a:r>
            <a:endParaRPr kumimoji="1" lang="en-US" altLang="ja-JP" baseline="0" dirty="0"/>
          </a:p>
          <a:p>
            <a:pPr marL="685800" lvl="1" indent="-228600">
              <a:buAutoNum type="arabicPeriod"/>
            </a:pPr>
            <a:r>
              <a:rPr kumimoji="1" lang="ja-JP" altLang="en-US" baseline="0" dirty="0"/>
              <a:t>全画素の合成がなされたら終了</a:t>
            </a:r>
            <a:endParaRPr kumimoji="1" lang="en-US" altLang="ja-JP" baseline="0" dirty="0"/>
          </a:p>
          <a:p>
            <a:pPr marL="228600" indent="-228600">
              <a:buAutoNum type="arabicPeriod"/>
            </a:pPr>
            <a:endParaRPr kumimoji="1" lang="en-US" altLang="ja-JP" baseline="0" dirty="0"/>
          </a:p>
          <a:p>
            <a:pPr marL="228600" indent="-228600">
              <a:buAutoNum type="arabicPeriod"/>
            </a:pPr>
            <a:endParaRPr kumimoji="1" lang="en-US" altLang="ja-JP" baseline="0" dirty="0"/>
          </a:p>
          <a:p>
            <a:pPr marL="228600" indent="-228600">
              <a:buAutoNum type="arabicPeriod"/>
            </a:pPr>
            <a:endParaRPr kumimoji="1" lang="en-US" altLang="ja-JP" baseline="0" dirty="0"/>
          </a:p>
          <a:p>
            <a:pPr marL="228600" indent="-228600">
              <a:buAutoNum type="arabicPeriod"/>
            </a:pPr>
            <a:endParaRPr kumimoji="1" lang="en-US" altLang="ja-JP" baseline="0" dirty="0"/>
          </a:p>
          <a:p>
            <a:endParaRPr kumimoji="1" lang="en-US" altLang="ja-JP" baseline="0" dirty="0"/>
          </a:p>
          <a:p>
            <a:endParaRPr kumimoji="1" lang="en-US" altLang="ja-JP" baseline="0" dirty="0"/>
          </a:p>
          <a:p>
            <a:endParaRPr kumimoji="1" lang="en-US" altLang="ja-JP" baseline="0" dirty="0"/>
          </a:p>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18</a:t>
            </a:fld>
            <a:endParaRPr kumimoji="1" lang="ja-JP" altLang="en-US"/>
          </a:p>
        </p:txBody>
      </p:sp>
    </p:spTree>
    <p:extLst>
      <p:ext uri="{BB962C8B-B14F-4D97-AF65-F5344CB8AC3E}">
        <p14:creationId xmlns:p14="http://schemas.microsoft.com/office/powerpoint/2010/main" val="41563445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See also p</a:t>
            </a:r>
          </a:p>
          <a:p>
            <a:r>
              <a:rPr kumimoji="1" lang="en-US" altLang="ja-JP" dirty="0"/>
              <a:t>http://research.nii.ac.jp/~takayama/teaching/utokyo-iscg-2016/slides/iscg-2016-09-image2.pdf</a:t>
            </a:r>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21</a:t>
            </a:fld>
            <a:endParaRPr kumimoji="1" lang="ja-JP" altLang="en-US"/>
          </a:p>
        </p:txBody>
      </p:sp>
    </p:spTree>
    <p:extLst>
      <p:ext uri="{BB962C8B-B14F-4D97-AF65-F5344CB8AC3E}">
        <p14:creationId xmlns:p14="http://schemas.microsoft.com/office/powerpoint/2010/main" val="35229904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22</a:t>
            </a:fld>
            <a:endParaRPr kumimoji="1" lang="ja-JP" altLang="en-US"/>
          </a:p>
        </p:txBody>
      </p:sp>
    </p:spTree>
    <p:extLst>
      <p:ext uri="{BB962C8B-B14F-4D97-AF65-F5344CB8AC3E}">
        <p14:creationId xmlns:p14="http://schemas.microsoft.com/office/powerpoint/2010/main" val="7883576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2020</a:t>
            </a:r>
            <a:r>
              <a:rPr kumimoji="1" lang="ja-JP" altLang="en-US" dirty="0"/>
              <a:t>は，細かいことをすべて飛ばして，</a:t>
            </a:r>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24</a:t>
            </a:fld>
            <a:endParaRPr kumimoji="1" lang="ja-JP" altLang="en-US"/>
          </a:p>
        </p:txBody>
      </p:sp>
    </p:spTree>
    <p:extLst>
      <p:ext uri="{BB962C8B-B14F-4D97-AF65-F5344CB8AC3E}">
        <p14:creationId xmlns:p14="http://schemas.microsoft.com/office/powerpoint/2010/main" val="29752569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Search</a:t>
            </a:r>
            <a:r>
              <a:rPr kumimoji="1" lang="ja-JP" altLang="en-US" dirty="0"/>
              <a:t>では，距離</a:t>
            </a:r>
            <a:r>
              <a:rPr kumimoji="1" lang="en-US" altLang="ja-JP" dirty="0"/>
              <a:t>r</a:t>
            </a:r>
            <a:r>
              <a:rPr kumimoji="1" lang="ja-JP" altLang="en-US" dirty="0"/>
              <a:t>を，</a:t>
            </a:r>
            <a:r>
              <a:rPr kumimoji="1" lang="en-US" altLang="ja-JP" dirty="0"/>
              <a:t>r=W, W/2, W/4, W/8</a:t>
            </a:r>
            <a:r>
              <a:rPr kumimoji="1" lang="ja-JP" altLang="en-US" dirty="0"/>
              <a:t>　と小さくしていき，その</a:t>
            </a:r>
            <a:r>
              <a:rPr kumimoji="1" lang="en-US" altLang="ja-JP" dirty="0"/>
              <a:t>r</a:t>
            </a:r>
            <a:r>
              <a:rPr kumimoji="1" lang="ja-JP" altLang="en-US" dirty="0"/>
              <a:t>の範囲内にてランダムに対応パッチを選択する．</a:t>
            </a:r>
            <a:endParaRPr kumimoji="1" lang="en-US" altLang="ja-JP" dirty="0"/>
          </a:p>
          <a:p>
            <a:r>
              <a:rPr kumimoji="1" lang="en-US" altLang="ja-JP" dirty="0"/>
              <a:t>R</a:t>
            </a:r>
            <a:r>
              <a:rPr kumimoji="1" lang="ja-JP" altLang="en-US" dirty="0"/>
              <a:t>が一画素の範囲に入ったら検索終了</a:t>
            </a:r>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25</a:t>
            </a:fld>
            <a:endParaRPr kumimoji="1" lang="ja-JP" altLang="en-US"/>
          </a:p>
        </p:txBody>
      </p:sp>
    </p:spTree>
    <p:extLst>
      <p:ext uri="{BB962C8B-B14F-4D97-AF65-F5344CB8AC3E}">
        <p14:creationId xmlns:p14="http://schemas.microsoft.com/office/powerpoint/2010/main" val="19186475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サブタイトル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2022/3/1</a:t>
            </a:fld>
            <a:endParaRPr kumimoji="1" lang="ja-JP" altLang="en-US"/>
          </a:p>
        </p:txBody>
      </p:sp>
      <p:sp>
        <p:nvSpPr>
          <p:cNvPr id="5" name="フッター プレースホルダー 4"/>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6" name="スライド番号プレースホルダー 5"/>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27580860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2022/3/1</a:t>
            </a:fld>
            <a:endParaRPr kumimoji="1" lang="ja-JP" altLang="en-US"/>
          </a:p>
        </p:txBody>
      </p:sp>
      <p:sp>
        <p:nvSpPr>
          <p:cNvPr id="5" name="フッター プレースホルダー 4"/>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6" name="スライド番号プレースホルダー 5"/>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13222287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2022/3/1</a:t>
            </a:fld>
            <a:endParaRPr kumimoji="1" lang="ja-JP" altLang="en-US"/>
          </a:p>
        </p:txBody>
      </p:sp>
      <p:sp>
        <p:nvSpPr>
          <p:cNvPr id="5" name="フッター プレースホルダー 4"/>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6" name="スライド番号プレースホルダー 5"/>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14478083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コンテンツ プレースホルダー 2"/>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2022/3/1</a:t>
            </a:fld>
            <a:endParaRPr kumimoji="1" lang="ja-JP" altLang="en-US"/>
          </a:p>
        </p:txBody>
      </p:sp>
      <p:sp>
        <p:nvSpPr>
          <p:cNvPr id="5" name="フッター プレースホルダー 4"/>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6" name="スライド番号プレースホルダー 5"/>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7300858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2022/3/1</a:t>
            </a:fld>
            <a:endParaRPr kumimoji="1" lang="ja-JP" altLang="en-US"/>
          </a:p>
        </p:txBody>
      </p:sp>
      <p:sp>
        <p:nvSpPr>
          <p:cNvPr id="5" name="フッター プレースホルダー 4"/>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6" name="スライド番号プレースホルダー 5"/>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35510744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r>
              <a:rPr kumimoji="1" lang="ja-JP" altLang="en-US"/>
              <a:t>マスター タイトルの書式設定</a:t>
            </a:r>
          </a:p>
        </p:txBody>
      </p:sp>
      <p:sp>
        <p:nvSpPr>
          <p:cNvPr id="3" name="コンテンツ プレースホルダー 2"/>
          <p:cNvSpPr>
            <a:spLocks noGrp="1"/>
          </p:cNvSpPr>
          <p:nvPr>
            <p:ph sz="half" idx="1"/>
          </p:nvPr>
        </p:nvSpPr>
        <p:spPr>
          <a:xfrm>
            <a:off x="838200" y="1825625"/>
            <a:ext cx="5181600" cy="4351338"/>
          </a:xfr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vl2pPr>
              <a:defRPr>
                <a:latin typeface="メイリオ" panose="020B0604030504040204" pitchFamily="50" charset="-128"/>
                <a:ea typeface="メイリオ" panose="020B0604030504040204" pitchFamily="50" charset="-128"/>
                <a:cs typeface="メイリオ" panose="020B0604030504040204" pitchFamily="50" charset="-128"/>
              </a:defRPr>
            </a:lvl2pPr>
            <a:lvl3pPr>
              <a:defRPr>
                <a:latin typeface="メイリオ" panose="020B0604030504040204" pitchFamily="50" charset="-128"/>
                <a:ea typeface="メイリオ" panose="020B0604030504040204" pitchFamily="50" charset="-128"/>
                <a:cs typeface="メイリオ" panose="020B0604030504040204" pitchFamily="50" charset="-128"/>
              </a:defRPr>
            </a:lvl3pPr>
            <a:lvl4pPr>
              <a:defRPr>
                <a:latin typeface="メイリオ" panose="020B0604030504040204" pitchFamily="50" charset="-128"/>
                <a:ea typeface="メイリオ" panose="020B0604030504040204" pitchFamily="50" charset="-128"/>
                <a:cs typeface="メイリオ" panose="020B0604030504040204" pitchFamily="50" charset="-128"/>
              </a:defRPr>
            </a:lvl4pPr>
            <a:lvl5pPr>
              <a:defRPr>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p:cNvSpPr>
            <a:spLocks noGrp="1"/>
          </p:cNvSpPr>
          <p:nvPr>
            <p:ph sz="half" idx="2"/>
          </p:nvPr>
        </p:nvSpPr>
        <p:spPr>
          <a:xfrm>
            <a:off x="6172200" y="1825625"/>
            <a:ext cx="5181600" cy="4351338"/>
          </a:xfr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vl2pPr>
              <a:defRPr>
                <a:latin typeface="メイリオ" panose="020B0604030504040204" pitchFamily="50" charset="-128"/>
                <a:ea typeface="メイリオ" panose="020B0604030504040204" pitchFamily="50" charset="-128"/>
                <a:cs typeface="メイリオ" panose="020B0604030504040204" pitchFamily="50" charset="-128"/>
              </a:defRPr>
            </a:lvl2pPr>
            <a:lvl3pPr>
              <a:defRPr>
                <a:latin typeface="メイリオ" panose="020B0604030504040204" pitchFamily="50" charset="-128"/>
                <a:ea typeface="メイリオ" panose="020B0604030504040204" pitchFamily="50" charset="-128"/>
                <a:cs typeface="メイリオ" panose="020B0604030504040204" pitchFamily="50" charset="-128"/>
              </a:defRPr>
            </a:lvl3pPr>
            <a:lvl4pPr>
              <a:defRPr>
                <a:latin typeface="メイリオ" panose="020B0604030504040204" pitchFamily="50" charset="-128"/>
                <a:ea typeface="メイリオ" panose="020B0604030504040204" pitchFamily="50" charset="-128"/>
                <a:cs typeface="メイリオ" panose="020B0604030504040204" pitchFamily="50" charset="-128"/>
              </a:defRPr>
            </a:lvl4pPr>
            <a:lvl5pPr>
              <a:defRPr>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p:cNvSpPr>
            <a:spLocks noGrp="1"/>
          </p:cNvSpPr>
          <p:nvPr>
            <p:ph type="dt" sz="half" idx="10"/>
          </p:nvPr>
        </p:nvSpPr>
        <p:spPr>
          <a:xfrm>
            <a:off x="838200" y="6356350"/>
            <a:ext cx="27432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fld id="{B10875E1-285E-4E62-A15A-65F7A0855A09}" type="datetimeFigureOut">
              <a:rPr lang="ja-JP" altLang="en-US" smtClean="0"/>
              <a:pPr/>
              <a:t>2022/3/1</a:t>
            </a:fld>
            <a:endParaRPr lang="ja-JP" altLang="en-US"/>
          </a:p>
        </p:txBody>
      </p:sp>
      <p:sp>
        <p:nvSpPr>
          <p:cNvPr id="6" name="フッター プレースホルダー 5"/>
          <p:cNvSpPr>
            <a:spLocks noGrp="1"/>
          </p:cNvSpPr>
          <p:nvPr>
            <p:ph type="ftr" sz="quarter" idx="11"/>
          </p:nvPr>
        </p:nvSpPr>
        <p:spPr>
          <a:xfrm>
            <a:off x="4038600" y="6356350"/>
            <a:ext cx="41148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endParaRPr lang="ja-JP" altLang="en-US"/>
          </a:p>
        </p:txBody>
      </p:sp>
      <p:sp>
        <p:nvSpPr>
          <p:cNvPr id="7" name="スライド番号プレースホルダー 6"/>
          <p:cNvSpPr>
            <a:spLocks noGrp="1"/>
          </p:cNvSpPr>
          <p:nvPr>
            <p:ph type="sldNum" sz="quarter" idx="12"/>
          </p:nvPr>
        </p:nvSpPr>
        <p:spPr>
          <a:xfrm>
            <a:off x="8610600" y="6356350"/>
            <a:ext cx="27432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fld id="{F35DE295-420C-4265-BE54-AE59FA4027A6}" type="slidenum">
              <a:rPr lang="ja-JP" altLang="en-US" smtClean="0"/>
              <a:pPr/>
              <a:t>‹#›</a:t>
            </a:fld>
            <a:endParaRPr lang="ja-JP" altLang="en-US"/>
          </a:p>
        </p:txBody>
      </p:sp>
    </p:spTree>
    <p:extLst>
      <p:ext uri="{BB962C8B-B14F-4D97-AF65-F5344CB8AC3E}">
        <p14:creationId xmlns:p14="http://schemas.microsoft.com/office/powerpoint/2010/main" val="8107099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365125"/>
            <a:ext cx="10515600" cy="1325563"/>
          </a:xfr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r>
              <a:rPr kumimoji="1" lang="ja-JP" altLang="en-US"/>
              <a:t>マスター タイトルの書式設定</a:t>
            </a:r>
          </a:p>
        </p:txBody>
      </p:sp>
      <p:sp>
        <p:nvSpPr>
          <p:cNvPr id="3" name="テキスト プレースホルダー 2"/>
          <p:cNvSpPr>
            <a:spLocks noGrp="1"/>
          </p:cNvSpPr>
          <p:nvPr>
            <p:ph type="body" idx="1"/>
          </p:nvPr>
        </p:nvSpPr>
        <p:spPr>
          <a:xfrm>
            <a:off x="839788" y="1681163"/>
            <a:ext cx="5157787" cy="823912"/>
          </a:xfrm>
        </p:spPr>
        <p:txBody>
          <a:bodyPr anchor="b"/>
          <a:lstStyle>
            <a:lvl1pPr marL="0" indent="0">
              <a:buNone/>
              <a:defRPr sz="2400" b="1">
                <a:latin typeface="メイリオ" panose="020B0604030504040204" pitchFamily="50" charset="-128"/>
                <a:ea typeface="メイリオ" panose="020B0604030504040204" pitchFamily="50" charset="-128"/>
                <a:cs typeface="メイリオ" panose="020B0604030504040204" pitchFamily="50" charset="-12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p:cNvSpPr>
            <a:spLocks noGrp="1"/>
          </p:cNvSpPr>
          <p:nvPr>
            <p:ph sz="half" idx="2"/>
          </p:nvPr>
        </p:nvSpPr>
        <p:spPr>
          <a:xfrm>
            <a:off x="839788" y="2505075"/>
            <a:ext cx="5157787" cy="3684588"/>
          </a:xfr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vl2pPr>
              <a:defRPr>
                <a:latin typeface="メイリオ" panose="020B0604030504040204" pitchFamily="50" charset="-128"/>
                <a:ea typeface="メイリオ" panose="020B0604030504040204" pitchFamily="50" charset="-128"/>
                <a:cs typeface="メイリオ" panose="020B0604030504040204" pitchFamily="50" charset="-128"/>
              </a:defRPr>
            </a:lvl2pPr>
            <a:lvl3pPr>
              <a:defRPr>
                <a:latin typeface="メイリオ" panose="020B0604030504040204" pitchFamily="50" charset="-128"/>
                <a:ea typeface="メイリオ" panose="020B0604030504040204" pitchFamily="50" charset="-128"/>
                <a:cs typeface="メイリオ" panose="020B0604030504040204" pitchFamily="50" charset="-128"/>
              </a:defRPr>
            </a:lvl3pPr>
            <a:lvl4pPr>
              <a:defRPr>
                <a:latin typeface="メイリオ" panose="020B0604030504040204" pitchFamily="50" charset="-128"/>
                <a:ea typeface="メイリオ" panose="020B0604030504040204" pitchFamily="50" charset="-128"/>
                <a:cs typeface="メイリオ" panose="020B0604030504040204" pitchFamily="50" charset="-128"/>
              </a:defRPr>
            </a:lvl4pPr>
            <a:lvl5pPr>
              <a:defRPr>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p:cNvSpPr>
            <a:spLocks noGrp="1"/>
          </p:cNvSpPr>
          <p:nvPr>
            <p:ph type="body" sz="quarter" idx="3"/>
          </p:nvPr>
        </p:nvSpPr>
        <p:spPr>
          <a:xfrm>
            <a:off x="6172200" y="1681163"/>
            <a:ext cx="5183188" cy="823912"/>
          </a:xfrm>
        </p:spPr>
        <p:txBody>
          <a:bodyPr anchor="b"/>
          <a:lstStyle>
            <a:lvl1pPr marL="0" indent="0">
              <a:buNone/>
              <a:defRPr sz="2400" b="1">
                <a:latin typeface="メイリオ" panose="020B0604030504040204" pitchFamily="50" charset="-128"/>
                <a:ea typeface="メイリオ" panose="020B0604030504040204" pitchFamily="50" charset="-128"/>
                <a:cs typeface="メイリオ" panose="020B0604030504040204" pitchFamily="50" charset="-12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p:cNvSpPr>
            <a:spLocks noGrp="1"/>
          </p:cNvSpPr>
          <p:nvPr>
            <p:ph sz="quarter" idx="4"/>
          </p:nvPr>
        </p:nvSpPr>
        <p:spPr>
          <a:xfrm>
            <a:off x="6172200" y="2505075"/>
            <a:ext cx="5183188" cy="3684588"/>
          </a:xfr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vl2pPr>
              <a:defRPr>
                <a:latin typeface="メイリオ" panose="020B0604030504040204" pitchFamily="50" charset="-128"/>
                <a:ea typeface="メイリオ" panose="020B0604030504040204" pitchFamily="50" charset="-128"/>
                <a:cs typeface="メイリオ" panose="020B0604030504040204" pitchFamily="50" charset="-128"/>
              </a:defRPr>
            </a:lvl2pPr>
            <a:lvl3pPr>
              <a:defRPr>
                <a:latin typeface="メイリオ" panose="020B0604030504040204" pitchFamily="50" charset="-128"/>
                <a:ea typeface="メイリオ" panose="020B0604030504040204" pitchFamily="50" charset="-128"/>
                <a:cs typeface="メイリオ" panose="020B0604030504040204" pitchFamily="50" charset="-128"/>
              </a:defRPr>
            </a:lvl3pPr>
            <a:lvl4pPr>
              <a:defRPr>
                <a:latin typeface="メイリオ" panose="020B0604030504040204" pitchFamily="50" charset="-128"/>
                <a:ea typeface="メイリオ" panose="020B0604030504040204" pitchFamily="50" charset="-128"/>
                <a:cs typeface="メイリオ" panose="020B0604030504040204" pitchFamily="50" charset="-128"/>
              </a:defRPr>
            </a:lvl4pPr>
            <a:lvl5pPr>
              <a:defRPr>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p:cNvSpPr>
            <a:spLocks noGrp="1"/>
          </p:cNvSpPr>
          <p:nvPr>
            <p:ph type="dt" sz="half" idx="10"/>
          </p:nvPr>
        </p:nvSpPr>
        <p:spPr>
          <a:xfrm>
            <a:off x="838200" y="6356350"/>
            <a:ext cx="27432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fld id="{B10875E1-285E-4E62-A15A-65F7A0855A09}" type="datetimeFigureOut">
              <a:rPr lang="ja-JP" altLang="en-US" smtClean="0"/>
              <a:pPr/>
              <a:t>2022/3/1</a:t>
            </a:fld>
            <a:endParaRPr lang="ja-JP" altLang="en-US"/>
          </a:p>
        </p:txBody>
      </p:sp>
      <p:sp>
        <p:nvSpPr>
          <p:cNvPr id="8" name="フッター プレースホルダー 7"/>
          <p:cNvSpPr>
            <a:spLocks noGrp="1"/>
          </p:cNvSpPr>
          <p:nvPr>
            <p:ph type="ftr" sz="quarter" idx="11"/>
          </p:nvPr>
        </p:nvSpPr>
        <p:spPr>
          <a:xfrm>
            <a:off x="4038600" y="6356350"/>
            <a:ext cx="41148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endParaRPr lang="ja-JP" altLang="en-US"/>
          </a:p>
        </p:txBody>
      </p:sp>
      <p:sp>
        <p:nvSpPr>
          <p:cNvPr id="9" name="スライド番号プレースホルダー 8"/>
          <p:cNvSpPr>
            <a:spLocks noGrp="1"/>
          </p:cNvSpPr>
          <p:nvPr>
            <p:ph type="sldNum" sz="quarter" idx="12"/>
          </p:nvPr>
        </p:nvSpPr>
        <p:spPr>
          <a:xfrm>
            <a:off x="8610600" y="6356350"/>
            <a:ext cx="27432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fld id="{F35DE295-420C-4265-BE54-AE59FA4027A6}" type="slidenum">
              <a:rPr lang="ja-JP" altLang="en-US" smtClean="0"/>
              <a:pPr/>
              <a:t>‹#›</a:t>
            </a:fld>
            <a:endParaRPr lang="ja-JP" altLang="en-US"/>
          </a:p>
        </p:txBody>
      </p:sp>
    </p:spTree>
    <p:extLst>
      <p:ext uri="{BB962C8B-B14F-4D97-AF65-F5344CB8AC3E}">
        <p14:creationId xmlns:p14="http://schemas.microsoft.com/office/powerpoint/2010/main" val="9679110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日付プレースホルダー 2"/>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2022/3/1</a:t>
            </a:fld>
            <a:endParaRPr kumimoji="1" lang="ja-JP" altLang="en-US"/>
          </a:p>
        </p:txBody>
      </p:sp>
      <p:sp>
        <p:nvSpPr>
          <p:cNvPr id="4" name="フッター プレースホルダー 3"/>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5" name="スライド番号プレースホルダー 4"/>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25986136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2022/3/1</a:t>
            </a:fld>
            <a:endParaRPr kumimoji="1" lang="ja-JP" altLang="en-US"/>
          </a:p>
        </p:txBody>
      </p:sp>
      <p:sp>
        <p:nvSpPr>
          <p:cNvPr id="3" name="フッター プレースホルダー 2"/>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4" name="スライド番号プレースホルダー 3"/>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40994808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2022/3/1</a:t>
            </a:fld>
            <a:endParaRPr kumimoji="1" lang="ja-JP" altLang="en-US"/>
          </a:p>
        </p:txBody>
      </p:sp>
      <p:sp>
        <p:nvSpPr>
          <p:cNvPr id="6" name="フッター プレースホルダー 5"/>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7" name="スライド番号プレースホルダー 6"/>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32967091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2022/3/1</a:t>
            </a:fld>
            <a:endParaRPr kumimoji="1" lang="ja-JP" altLang="en-US"/>
          </a:p>
        </p:txBody>
      </p:sp>
      <p:sp>
        <p:nvSpPr>
          <p:cNvPr id="6" name="フッター プレースホルダー 5"/>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7" name="スライド番号プレースホルダー 6"/>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28117775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278781" y="365126"/>
            <a:ext cx="11708780" cy="733270"/>
          </a:xfrm>
          <a:prstGeom prst="rect">
            <a:avLst/>
          </a:prstGeom>
        </p:spPr>
        <p:txBody>
          <a:bodyPr vert="horz" lIns="91440" tIns="45720" rIns="91440" bIns="45720" rtlCol="0" anchor="ctr">
            <a:normAutofit/>
          </a:bodyPr>
          <a:lstStyle/>
          <a:p>
            <a:r>
              <a:rPr kumimoji="1" lang="ja-JP" altLang="en-US" dirty="0"/>
              <a:t>マスター タイトルの書式設定</a:t>
            </a:r>
          </a:p>
        </p:txBody>
      </p:sp>
      <p:sp>
        <p:nvSpPr>
          <p:cNvPr id="3" name="テキスト プレースホルダー 2"/>
          <p:cNvSpPr>
            <a:spLocks noGrp="1"/>
          </p:cNvSpPr>
          <p:nvPr>
            <p:ph type="body" idx="1"/>
          </p:nvPr>
        </p:nvSpPr>
        <p:spPr>
          <a:xfrm>
            <a:off x="278781" y="1343722"/>
            <a:ext cx="11708780" cy="5296829"/>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正方形/長方形 6"/>
          <p:cNvSpPr/>
          <p:nvPr userDrawn="1"/>
        </p:nvSpPr>
        <p:spPr>
          <a:xfrm>
            <a:off x="-1" y="0"/>
            <a:ext cx="201781" cy="690260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98662521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1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370.png"/></Relationships>
</file>

<file path=ppt/slides/_rels/slide18.xml.rels><?xml version="1.0" encoding="UTF-8" standalone="yes"?>
<Relationships xmlns="http://schemas.openxmlformats.org/package/2006/relationships"><Relationship Id="rId3" Type="http://schemas.openxmlformats.org/officeDocument/2006/relationships/image" Target="../media/image400.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50.png"/><Relationship Id="rId1" Type="http://schemas.openxmlformats.org/officeDocument/2006/relationships/slideLayout" Target="../slideLayouts/slideLayout2.xml"/><Relationship Id="rId4" Type="http://schemas.openxmlformats.org/officeDocument/2006/relationships/image" Target="../media/image470.png"/></Relationships>
</file>

<file path=ppt/slides/_rels/slide21.xml.rels><?xml version="1.0" encoding="UTF-8" standalone="yes"?>
<Relationships xmlns="http://schemas.openxmlformats.org/package/2006/relationships"><Relationship Id="rId3" Type="http://schemas.openxmlformats.org/officeDocument/2006/relationships/image" Target="../media/image450.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45.png"/></Relationships>
</file>

<file path=ppt/slides/_rels/slide22.xml.rels><?xml version="1.0" encoding="UTF-8" standalone="yes"?>
<Relationships xmlns="http://schemas.openxmlformats.org/package/2006/relationships"><Relationship Id="rId8" Type="http://schemas.openxmlformats.org/officeDocument/2006/relationships/image" Target="../media/image52.png"/><Relationship Id="rId13" Type="http://schemas.openxmlformats.org/officeDocument/2006/relationships/image" Target="../media/image56.png"/><Relationship Id="rId3" Type="http://schemas.openxmlformats.org/officeDocument/2006/relationships/image" Target="../media/image47.png"/><Relationship Id="rId7" Type="http://schemas.openxmlformats.org/officeDocument/2006/relationships/image" Target="../media/image51.png"/><Relationship Id="rId12" Type="http://schemas.openxmlformats.org/officeDocument/2006/relationships/image" Target="../media/image41.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50.png"/><Relationship Id="rId11" Type="http://schemas.openxmlformats.org/officeDocument/2006/relationships/image" Target="../media/image55.png"/><Relationship Id="rId5" Type="http://schemas.openxmlformats.org/officeDocument/2006/relationships/image" Target="../media/image49.png"/><Relationship Id="rId10" Type="http://schemas.openxmlformats.org/officeDocument/2006/relationships/image" Target="../media/image54.png"/><Relationship Id="rId4" Type="http://schemas.openxmlformats.org/officeDocument/2006/relationships/image" Target="../media/image48.png"/><Relationship Id="rId9" Type="http://schemas.openxmlformats.org/officeDocument/2006/relationships/image" Target="../media/image53.png"/><Relationship Id="rId14" Type="http://schemas.openxmlformats.org/officeDocument/2006/relationships/image" Target="../media/image5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480.png"/><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github.com/TakashiIjiri/PythonOpenCVPractice" TargetMode="External"/><Relationship Id="rId2" Type="http://schemas.openxmlformats.org/officeDocument/2006/relationships/hyperlink" Target="https://takashiijiri.com/classes"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image" Target="../media/image68.png"/><Relationship Id="rId3" Type="http://schemas.microsoft.com/office/2007/relationships/media" Target="../media/media2.wmv"/><Relationship Id="rId7" Type="http://schemas.openxmlformats.org/officeDocument/2006/relationships/image" Target="../media/image67.png"/><Relationship Id="rId2" Type="http://schemas.openxmlformats.org/officeDocument/2006/relationships/video" Target="../media/media1.wmv"/><Relationship Id="rId1" Type="http://schemas.microsoft.com/office/2007/relationships/media" Target="../media/media1.wmv"/><Relationship Id="rId6" Type="http://schemas.openxmlformats.org/officeDocument/2006/relationships/image" Target="../media/image66.png"/><Relationship Id="rId5" Type="http://schemas.openxmlformats.org/officeDocument/2006/relationships/slideLayout" Target="../slideLayouts/slideLayout2.xml"/><Relationship Id="rId4" Type="http://schemas.openxmlformats.org/officeDocument/2006/relationships/video" Target="../media/media2.wmv"/></Relationships>
</file>

<file path=ppt/slides/_rels/slide35.xml.rels><?xml version="1.0" encoding="UTF-8" standalone="yes"?>
<Relationships xmlns="http://schemas.openxmlformats.org/package/2006/relationships"><Relationship Id="rId3" Type="http://schemas.microsoft.com/office/2007/relationships/media" Target="../media/media3.wmv"/><Relationship Id="rId2" Type="http://schemas.openxmlformats.org/officeDocument/2006/relationships/video" Target="../media/media2.wmv"/><Relationship Id="rId1" Type="http://schemas.microsoft.com/office/2007/relationships/media" Target="../media/media2.wmv"/><Relationship Id="rId6" Type="http://schemas.openxmlformats.org/officeDocument/2006/relationships/image" Target="../media/image67.png"/><Relationship Id="rId5" Type="http://schemas.openxmlformats.org/officeDocument/2006/relationships/slideLayout" Target="../slideLayouts/slideLayout2.xml"/><Relationship Id="rId4" Type="http://schemas.openxmlformats.org/officeDocument/2006/relationships/video" Target="../media/media3.wmv"/></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wmv"/><Relationship Id="rId1" Type="http://schemas.microsoft.com/office/2007/relationships/media" Target="../media/media4.wmv"/><Relationship Id="rId4" Type="http://schemas.openxmlformats.org/officeDocument/2006/relationships/image" Target="../media/image69.png"/></Relationships>
</file>

<file path=ppt/slides/_rels/slide37.xml.rels><?xml version="1.0" encoding="UTF-8" standalone="yes"?>
<Relationships xmlns="http://schemas.openxmlformats.org/package/2006/relationships"><Relationship Id="rId8" Type="http://schemas.openxmlformats.org/officeDocument/2006/relationships/image" Target="../media/image76.png"/><Relationship Id="rId13" Type="http://schemas.openxmlformats.org/officeDocument/2006/relationships/image" Target="../media/image81.png"/><Relationship Id="rId3" Type="http://schemas.openxmlformats.org/officeDocument/2006/relationships/image" Target="../media/image71.png"/><Relationship Id="rId7" Type="http://schemas.openxmlformats.org/officeDocument/2006/relationships/image" Target="../media/image75.png"/><Relationship Id="rId12" Type="http://schemas.openxmlformats.org/officeDocument/2006/relationships/image" Target="../media/image80.png"/><Relationship Id="rId2" Type="http://schemas.openxmlformats.org/officeDocument/2006/relationships/image" Target="../media/image70.png"/><Relationship Id="rId1" Type="http://schemas.openxmlformats.org/officeDocument/2006/relationships/slideLayout" Target="../slideLayouts/slideLayout2.xml"/><Relationship Id="rId6" Type="http://schemas.openxmlformats.org/officeDocument/2006/relationships/image" Target="../media/image74.png"/><Relationship Id="rId11" Type="http://schemas.openxmlformats.org/officeDocument/2006/relationships/image" Target="../media/image79.png"/><Relationship Id="rId5" Type="http://schemas.openxmlformats.org/officeDocument/2006/relationships/image" Target="../media/image73.png"/><Relationship Id="rId10" Type="http://schemas.openxmlformats.org/officeDocument/2006/relationships/image" Target="../media/image78.png"/><Relationship Id="rId4" Type="http://schemas.openxmlformats.org/officeDocument/2006/relationships/image" Target="../media/image72.png"/><Relationship Id="rId9" Type="http://schemas.openxmlformats.org/officeDocument/2006/relationships/image" Target="../media/image77.png"/></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wmv"/><Relationship Id="rId1" Type="http://schemas.microsoft.com/office/2007/relationships/media" Target="../media/media4.wmv"/><Relationship Id="rId4" Type="http://schemas.openxmlformats.org/officeDocument/2006/relationships/image" Target="../media/image69.png"/></Relationships>
</file>

<file path=ppt/slides/_rels/slide3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90.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520.png"/><Relationship Id="rId5" Type="http://schemas.openxmlformats.org/officeDocument/2006/relationships/image" Target="../media/image83.png"/><Relationship Id="rId4" Type="http://schemas.openxmlformats.org/officeDocument/2006/relationships/image" Target="../media/image500.png"/></Relationships>
</file>

<file path=ppt/slides/_rels/slide42.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image" Target="../media/image530.png"/><Relationship Id="rId7" Type="http://schemas.openxmlformats.org/officeDocument/2006/relationships/image" Target="../media/image560.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500.png"/><Relationship Id="rId5" Type="http://schemas.openxmlformats.org/officeDocument/2006/relationships/image" Target="../media/image84.png"/><Relationship Id="rId10" Type="http://schemas.openxmlformats.org/officeDocument/2006/relationships/image" Target="../media/image520.png"/><Relationship Id="rId4" Type="http://schemas.openxmlformats.org/officeDocument/2006/relationships/image" Target="../media/image540.png"/><Relationship Id="rId9" Type="http://schemas.openxmlformats.org/officeDocument/2006/relationships/image" Target="../media/image570.png"/></Relationships>
</file>

<file path=ppt/slides/_rels/slide43.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87.png"/></Relationships>
</file>

<file path=ppt/slides/_rels/slide45.xml.rels><?xml version="1.0" encoding="UTF-8" standalone="yes"?>
<Relationships xmlns="http://schemas.openxmlformats.org/package/2006/relationships"><Relationship Id="rId3" Type="http://schemas.openxmlformats.org/officeDocument/2006/relationships/hyperlink" Target="https://github.com/TakashiIjiri/PatchMatch_CppCli" TargetMode="External"/><Relationship Id="rId2" Type="http://schemas.openxmlformats.org/officeDocument/2006/relationships/hyperlink" Target="http://research.nii.ac.jp/~takayama/teaching/utokyo-iscg-2016/slides/iscg-2016-09-image2.pdf"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7.gif"/><Relationship Id="rId13" Type="http://schemas.openxmlformats.org/officeDocument/2006/relationships/image" Target="../media/image12.png"/><Relationship Id="rId18" Type="http://schemas.openxmlformats.org/officeDocument/2006/relationships/image" Target="../media/image17.png"/><Relationship Id="rId26" Type="http://schemas.openxmlformats.org/officeDocument/2006/relationships/image" Target="../media/image25.png"/><Relationship Id="rId3" Type="http://schemas.openxmlformats.org/officeDocument/2006/relationships/image" Target="../media/image2.png"/><Relationship Id="rId21" Type="http://schemas.openxmlformats.org/officeDocument/2006/relationships/image" Target="../media/image20.png"/><Relationship Id="rId7" Type="http://schemas.openxmlformats.org/officeDocument/2006/relationships/image" Target="../media/image6.gif"/><Relationship Id="rId12" Type="http://schemas.openxmlformats.org/officeDocument/2006/relationships/image" Target="../media/image11.gif"/><Relationship Id="rId17" Type="http://schemas.openxmlformats.org/officeDocument/2006/relationships/image" Target="../media/image16.png"/><Relationship Id="rId25" Type="http://schemas.openxmlformats.org/officeDocument/2006/relationships/image" Target="../media/image24.jpeg"/><Relationship Id="rId2" Type="http://schemas.openxmlformats.org/officeDocument/2006/relationships/notesSlide" Target="../notesSlides/notesSlide2.xml"/><Relationship Id="rId16" Type="http://schemas.openxmlformats.org/officeDocument/2006/relationships/image" Target="../media/image15.png"/><Relationship Id="rId20" Type="http://schemas.openxmlformats.org/officeDocument/2006/relationships/image" Target="../media/image19.png"/><Relationship Id="rId29" Type="http://schemas.openxmlformats.org/officeDocument/2006/relationships/image" Target="../media/image28.jpeg"/><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10.png"/><Relationship Id="rId24" Type="http://schemas.openxmlformats.org/officeDocument/2006/relationships/image" Target="../media/image23.png"/><Relationship Id="rId32" Type="http://schemas.openxmlformats.org/officeDocument/2006/relationships/image" Target="../media/image31.png"/><Relationship Id="rId5" Type="http://schemas.openxmlformats.org/officeDocument/2006/relationships/image" Target="../media/image4.png"/><Relationship Id="rId15" Type="http://schemas.openxmlformats.org/officeDocument/2006/relationships/image" Target="../media/image14.jpeg"/><Relationship Id="rId23" Type="http://schemas.openxmlformats.org/officeDocument/2006/relationships/image" Target="../media/image22.jpeg"/><Relationship Id="rId28" Type="http://schemas.openxmlformats.org/officeDocument/2006/relationships/image" Target="../media/image27.png"/><Relationship Id="rId10" Type="http://schemas.openxmlformats.org/officeDocument/2006/relationships/image" Target="../media/image9.png"/><Relationship Id="rId19" Type="http://schemas.openxmlformats.org/officeDocument/2006/relationships/image" Target="../media/image18.png"/><Relationship Id="rId31" Type="http://schemas.openxmlformats.org/officeDocument/2006/relationships/image" Target="../media/image30.png"/><Relationship Id="rId4" Type="http://schemas.openxmlformats.org/officeDocument/2006/relationships/image" Target="../media/image3.png"/><Relationship Id="rId9" Type="http://schemas.openxmlformats.org/officeDocument/2006/relationships/image" Target="../media/image8.gif"/><Relationship Id="rId14" Type="http://schemas.openxmlformats.org/officeDocument/2006/relationships/image" Target="../media/image13.png"/><Relationship Id="rId22" Type="http://schemas.openxmlformats.org/officeDocument/2006/relationships/image" Target="../media/image21.png"/><Relationship Id="rId27" Type="http://schemas.openxmlformats.org/officeDocument/2006/relationships/image" Target="../media/image26.png"/><Relationship Id="rId30" Type="http://schemas.openxmlformats.org/officeDocument/2006/relationships/image" Target="../media/image2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normAutofit/>
          </a:bodyPr>
          <a:lstStyle/>
          <a:p>
            <a:pPr algn="r"/>
            <a:r>
              <a:rPr kumimoji="1" lang="ja-JP" altLang="en-US" sz="5400" dirty="0"/>
              <a:t>コンピュータビジョン</a:t>
            </a:r>
          </a:p>
        </p:txBody>
      </p:sp>
      <p:sp>
        <p:nvSpPr>
          <p:cNvPr id="3" name="サブタイトル 2"/>
          <p:cNvSpPr>
            <a:spLocks noGrp="1"/>
          </p:cNvSpPr>
          <p:nvPr>
            <p:ph type="subTitle" idx="1"/>
          </p:nvPr>
        </p:nvSpPr>
        <p:spPr>
          <a:xfrm>
            <a:off x="1524000" y="3956265"/>
            <a:ext cx="9144000" cy="1655762"/>
          </a:xfrm>
        </p:spPr>
        <p:txBody>
          <a:bodyPr>
            <a:normAutofit/>
          </a:bodyPr>
          <a:lstStyle/>
          <a:p>
            <a:pPr algn="r"/>
            <a:r>
              <a:rPr kumimoji="1" lang="ja-JP" altLang="en-US" sz="2800" dirty="0"/>
              <a:t>担当</a:t>
            </a:r>
            <a:r>
              <a:rPr kumimoji="1" lang="en-US" altLang="ja-JP" sz="2800" dirty="0"/>
              <a:t>: </a:t>
            </a:r>
            <a:r>
              <a:rPr kumimoji="1" lang="ja-JP" altLang="en-US" sz="2800" dirty="0"/>
              <a:t>井尻 敬 </a:t>
            </a:r>
          </a:p>
        </p:txBody>
      </p:sp>
    </p:spTree>
    <p:extLst>
      <p:ext uri="{BB962C8B-B14F-4D97-AF65-F5344CB8AC3E}">
        <p14:creationId xmlns:p14="http://schemas.microsoft.com/office/powerpoint/2010/main" val="30309333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97881" y="365126"/>
            <a:ext cx="10363819" cy="733270"/>
          </a:xfrm>
        </p:spPr>
        <p:txBody>
          <a:bodyPr>
            <a:normAutofit/>
          </a:bodyPr>
          <a:lstStyle/>
          <a:p>
            <a:r>
              <a:rPr lang="ja-JP" altLang="en-US" sz="3200" dirty="0"/>
              <a:t>講義を理解するために前提とする数学知識</a:t>
            </a:r>
            <a:endParaRPr kumimoji="1" lang="ja-JP" altLang="en-US" sz="3200" dirty="0"/>
          </a:p>
        </p:txBody>
      </p:sp>
      <p:sp>
        <p:nvSpPr>
          <p:cNvPr id="3" name="コンテンツ プレースホルダー 2"/>
          <p:cNvSpPr>
            <a:spLocks noGrp="1"/>
          </p:cNvSpPr>
          <p:nvPr>
            <p:ph idx="1"/>
          </p:nvPr>
        </p:nvSpPr>
        <p:spPr>
          <a:xfrm>
            <a:off x="697881" y="1479613"/>
            <a:ext cx="9244772" cy="4527648"/>
          </a:xfrm>
        </p:spPr>
        <p:txBody>
          <a:bodyPr>
            <a:noAutofit/>
          </a:bodyPr>
          <a:lstStyle/>
          <a:p>
            <a:pPr>
              <a:lnSpc>
                <a:spcPct val="100000"/>
              </a:lnSpc>
              <a:spcBef>
                <a:spcPts val="600"/>
              </a:spcBef>
              <a:spcAft>
                <a:spcPts val="600"/>
              </a:spcAft>
            </a:pPr>
            <a:r>
              <a:rPr lang="ja-JP" altLang="en-US" sz="2400" dirty="0"/>
              <a:t>高校までの数学</a:t>
            </a:r>
            <a:endParaRPr lang="en-US" altLang="ja-JP" sz="2400" dirty="0"/>
          </a:p>
          <a:p>
            <a:pPr>
              <a:lnSpc>
                <a:spcPct val="100000"/>
              </a:lnSpc>
              <a:spcBef>
                <a:spcPts val="600"/>
              </a:spcBef>
              <a:spcAft>
                <a:spcPts val="600"/>
              </a:spcAft>
            </a:pPr>
            <a:r>
              <a:rPr lang="ja-JP" altLang="en-US" sz="2400" dirty="0"/>
              <a:t>線形代数全般 </a:t>
            </a:r>
            <a:r>
              <a:rPr lang="en-US" altLang="ja-JP" sz="2400" dirty="0"/>
              <a:t>: </a:t>
            </a:r>
            <a:r>
              <a:rPr lang="ja-JP" altLang="en-US" sz="2400" dirty="0"/>
              <a:t>ベクトル，ベクトルの内積，行列，行列の積，固有値固有ベクトル</a:t>
            </a:r>
            <a:endParaRPr lang="en-US" altLang="ja-JP" sz="2400" dirty="0"/>
          </a:p>
          <a:p>
            <a:pPr>
              <a:lnSpc>
                <a:spcPct val="100000"/>
              </a:lnSpc>
              <a:spcBef>
                <a:spcPts val="600"/>
              </a:spcBef>
              <a:spcAft>
                <a:spcPts val="600"/>
              </a:spcAft>
            </a:pPr>
            <a:r>
              <a:rPr lang="ja-JP" altLang="en-US" sz="2400" dirty="0"/>
              <a:t>最適化数学（主に最急降下法を利用）</a:t>
            </a:r>
            <a:endParaRPr lang="en-US" altLang="ja-JP" sz="2400" dirty="0"/>
          </a:p>
          <a:p>
            <a:pPr>
              <a:lnSpc>
                <a:spcPct val="100000"/>
              </a:lnSpc>
              <a:spcBef>
                <a:spcPts val="600"/>
              </a:spcBef>
              <a:spcAft>
                <a:spcPts val="600"/>
              </a:spcAft>
            </a:pPr>
            <a:r>
              <a:rPr lang="ja-JP" altLang="en-US" sz="2400" dirty="0"/>
              <a:t>畳み込みとフーリエ変換</a:t>
            </a:r>
            <a:endParaRPr lang="en-US" altLang="ja-JP" sz="2400" dirty="0"/>
          </a:p>
          <a:p>
            <a:pPr>
              <a:lnSpc>
                <a:spcPct val="100000"/>
              </a:lnSpc>
              <a:spcBef>
                <a:spcPts val="600"/>
              </a:spcBef>
              <a:spcAft>
                <a:spcPts val="600"/>
              </a:spcAft>
            </a:pPr>
            <a:endParaRPr lang="en-US" altLang="ja-JP" sz="2400" dirty="0"/>
          </a:p>
          <a:p>
            <a:pPr marL="0" indent="0">
              <a:lnSpc>
                <a:spcPct val="100000"/>
              </a:lnSpc>
              <a:spcBef>
                <a:spcPts val="600"/>
              </a:spcBef>
              <a:spcAft>
                <a:spcPts val="600"/>
              </a:spcAft>
              <a:buNone/>
            </a:pPr>
            <a:r>
              <a:rPr lang="ja-JP" altLang="en-US" sz="2400" dirty="0"/>
              <a:t>ひととおり復習をお願いします．</a:t>
            </a:r>
            <a:endParaRPr lang="en-US" altLang="ja-JP" sz="2400" dirty="0"/>
          </a:p>
        </p:txBody>
      </p:sp>
    </p:spTree>
    <p:extLst>
      <p:ext uri="{BB962C8B-B14F-4D97-AF65-F5344CB8AC3E}">
        <p14:creationId xmlns:p14="http://schemas.microsoft.com/office/powerpoint/2010/main" val="41196757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A1D119A-DBA2-40E3-A039-6F50A42D3906}"/>
              </a:ext>
            </a:extLst>
          </p:cNvPr>
          <p:cNvSpPr>
            <a:spLocks noGrp="1"/>
          </p:cNvSpPr>
          <p:nvPr>
            <p:ph type="title"/>
          </p:nvPr>
        </p:nvSpPr>
        <p:spPr>
          <a:xfrm>
            <a:off x="663245" y="365126"/>
            <a:ext cx="11708780" cy="733270"/>
          </a:xfrm>
        </p:spPr>
        <p:txBody>
          <a:bodyPr/>
          <a:lstStyle/>
          <a:p>
            <a:r>
              <a:rPr kumimoji="1" lang="ja-JP" altLang="en-US" dirty="0"/>
              <a:t>画像処理技術に関連する研究紹介 </a:t>
            </a:r>
          </a:p>
        </p:txBody>
      </p:sp>
      <p:sp>
        <p:nvSpPr>
          <p:cNvPr id="3" name="コンテンツ プレースホルダー 2">
            <a:extLst>
              <a:ext uri="{FF2B5EF4-FFF2-40B4-BE49-F238E27FC236}">
                <a16:creationId xmlns:a16="http://schemas.microsoft.com/office/drawing/2014/main" id="{64639328-B856-48E7-8776-BDF71905DBA6}"/>
              </a:ext>
            </a:extLst>
          </p:cNvPr>
          <p:cNvSpPr>
            <a:spLocks noGrp="1"/>
          </p:cNvSpPr>
          <p:nvPr>
            <p:ph idx="1"/>
          </p:nvPr>
        </p:nvSpPr>
        <p:spPr>
          <a:xfrm>
            <a:off x="663245" y="1849583"/>
            <a:ext cx="10600500" cy="4177144"/>
          </a:xfrm>
        </p:spPr>
        <p:txBody>
          <a:bodyPr>
            <a:normAutofit/>
          </a:bodyPr>
          <a:lstStyle/>
          <a:p>
            <a:pPr marL="0" indent="0">
              <a:buNone/>
            </a:pPr>
            <a:r>
              <a:rPr lang="ja-JP" altLang="en-US" sz="2400" dirty="0" smtClean="0"/>
              <a:t>目的 </a:t>
            </a:r>
            <a:endParaRPr lang="en-US" altLang="ja-JP" sz="2400" dirty="0"/>
          </a:p>
          <a:p>
            <a:r>
              <a:rPr lang="ja-JP" altLang="en-US" sz="2400" dirty="0" smtClean="0"/>
              <a:t>プログラミング</a:t>
            </a:r>
            <a:r>
              <a:rPr lang="ja-JP" altLang="en-US" sz="2400" dirty="0"/>
              <a:t>課題の紹介</a:t>
            </a:r>
            <a:endParaRPr lang="en-US" altLang="ja-JP" sz="2400" dirty="0"/>
          </a:p>
          <a:p>
            <a:r>
              <a:rPr lang="ja-JP" altLang="en-US" sz="2400" dirty="0" smtClean="0"/>
              <a:t>教科書</a:t>
            </a:r>
            <a:r>
              <a:rPr lang="ja-JP" altLang="en-US" sz="2400" dirty="0"/>
              <a:t>レベルの画像</a:t>
            </a:r>
            <a:r>
              <a:rPr lang="ja-JP" altLang="en-US" sz="2400" dirty="0" smtClean="0"/>
              <a:t>処理</a:t>
            </a:r>
            <a:r>
              <a:rPr lang="ja-JP" altLang="en-US" sz="2400" dirty="0"/>
              <a:t>技術が</a:t>
            </a:r>
            <a:r>
              <a:rPr lang="ja-JP" altLang="en-US" sz="2400" dirty="0" smtClean="0"/>
              <a:t>研究</a:t>
            </a:r>
            <a:r>
              <a:rPr lang="ja-JP" altLang="en-US" sz="2400" dirty="0"/>
              <a:t>への</a:t>
            </a:r>
            <a:r>
              <a:rPr lang="ja-JP" altLang="en-US" sz="2400" dirty="0" smtClean="0"/>
              <a:t>応用されている例</a:t>
            </a:r>
            <a:r>
              <a:rPr lang="ja-JP" altLang="en-US" sz="2400" dirty="0"/>
              <a:t>を紹介</a:t>
            </a:r>
            <a:endParaRPr lang="en-US" altLang="ja-JP" sz="2400" dirty="0"/>
          </a:p>
          <a:p>
            <a:pPr marL="0" indent="0">
              <a:buNone/>
            </a:pPr>
            <a:endParaRPr lang="en-US" altLang="ja-JP" sz="2400" dirty="0" smtClean="0"/>
          </a:p>
          <a:p>
            <a:pPr marL="0" indent="0">
              <a:buNone/>
            </a:pPr>
            <a:r>
              <a:rPr lang="en-US" altLang="ja-JP" sz="2400" dirty="0" smtClean="0"/>
              <a:t>Contents</a:t>
            </a:r>
            <a:endParaRPr lang="en-US" altLang="ja-JP" sz="2400" dirty="0"/>
          </a:p>
          <a:p>
            <a:r>
              <a:rPr kumimoji="1" lang="en-US" altLang="ja-JP" sz="2400" dirty="0"/>
              <a:t>Texture</a:t>
            </a:r>
            <a:r>
              <a:rPr kumimoji="1" lang="ja-JP" altLang="en-US" sz="2400" dirty="0"/>
              <a:t>合成</a:t>
            </a:r>
            <a:endParaRPr kumimoji="1" lang="en-US" altLang="ja-JP" sz="2400" dirty="0"/>
          </a:p>
          <a:p>
            <a:r>
              <a:rPr kumimoji="1" lang="en-US" altLang="ja-JP" sz="2400" dirty="0"/>
              <a:t>Seam Carving </a:t>
            </a:r>
          </a:p>
          <a:p>
            <a:r>
              <a:rPr lang="ja-JP" altLang="en-US" sz="2400" dirty="0"/>
              <a:t>野球のボールの追跡と回転推定</a:t>
            </a:r>
            <a:endParaRPr lang="en-US" altLang="ja-JP" sz="2400" dirty="0"/>
          </a:p>
        </p:txBody>
      </p:sp>
    </p:spTree>
    <p:extLst>
      <p:ext uri="{BB962C8B-B14F-4D97-AF65-F5344CB8AC3E}">
        <p14:creationId xmlns:p14="http://schemas.microsoft.com/office/powerpoint/2010/main" val="319729112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374031" y="3324225"/>
            <a:ext cx="11708780" cy="2514600"/>
          </a:xfrm>
        </p:spPr>
        <p:txBody>
          <a:bodyPr>
            <a:normAutofit/>
          </a:bodyPr>
          <a:lstStyle/>
          <a:p>
            <a:pPr algn="r"/>
            <a:r>
              <a:rPr kumimoji="1" lang="ja-JP" altLang="en-US" b="1" dirty="0"/>
              <a:t>テクスチャ合成</a:t>
            </a:r>
            <a:r>
              <a:rPr lang="en-US" altLang="ja-JP" b="1" dirty="0"/>
              <a:t/>
            </a:r>
            <a:br>
              <a:rPr lang="en-US" altLang="ja-JP" b="1" dirty="0"/>
            </a:br>
            <a:r>
              <a:rPr lang="en-US" altLang="ja-JP" b="1" dirty="0"/>
              <a:t/>
            </a:r>
            <a:br>
              <a:rPr lang="en-US" altLang="ja-JP" b="1" dirty="0"/>
            </a:br>
            <a:endParaRPr kumimoji="1" lang="ja-JP" altLang="en-US" b="1" dirty="0"/>
          </a:p>
        </p:txBody>
      </p:sp>
    </p:spTree>
    <p:extLst>
      <p:ext uri="{BB962C8B-B14F-4D97-AF65-F5344CB8AC3E}">
        <p14:creationId xmlns:p14="http://schemas.microsoft.com/office/powerpoint/2010/main" val="12763402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278781" y="331341"/>
            <a:ext cx="11708780" cy="2539999"/>
          </a:xfrm>
        </p:spPr>
        <p:txBody>
          <a:bodyPr>
            <a:normAutofit/>
          </a:bodyPr>
          <a:lstStyle/>
          <a:p>
            <a:r>
              <a:rPr kumimoji="1" lang="ja-JP" altLang="en-US" sz="2400" b="1" dirty="0"/>
              <a:t>テクスチャとは</a:t>
            </a:r>
            <a:r>
              <a:rPr kumimoji="1" lang="ja-JP" altLang="en-US" sz="2400" dirty="0"/>
              <a:t>，ここでは</a:t>
            </a:r>
            <a:r>
              <a:rPr kumimoji="1" lang="en-US" altLang="ja-JP" sz="2400" dirty="0"/>
              <a:t>『</a:t>
            </a:r>
            <a:r>
              <a:rPr kumimoji="1" lang="ja-JP" altLang="en-US" sz="2400" dirty="0"/>
              <a:t>物体表面に現れる模様</a:t>
            </a:r>
            <a:r>
              <a:rPr kumimoji="1" lang="en-US" altLang="ja-JP" sz="2400" dirty="0"/>
              <a:t>』</a:t>
            </a:r>
            <a:r>
              <a:rPr kumimoji="1" lang="ja-JP" altLang="en-US" sz="2400" dirty="0"/>
              <a:t>のことを指す</a:t>
            </a:r>
            <a:endParaRPr kumimoji="1" lang="en-US" altLang="ja-JP" sz="2400" dirty="0"/>
          </a:p>
          <a:p>
            <a:pPr marL="0" indent="0">
              <a:buNone/>
            </a:pPr>
            <a:r>
              <a:rPr lang="en-US" altLang="ja-JP" sz="2400" dirty="0"/>
              <a:t>※</a:t>
            </a:r>
            <a:r>
              <a:rPr lang="ja-JP" altLang="en-US" sz="2400" dirty="0"/>
              <a:t>分野によっては，触感・手触り・歯ざわりなどもテクスチャと呼ばれる</a:t>
            </a:r>
            <a:endParaRPr lang="en-US" altLang="ja-JP" sz="2400" dirty="0"/>
          </a:p>
          <a:p>
            <a:pPr marL="0" indent="0">
              <a:buNone/>
            </a:pPr>
            <a:endParaRPr kumimoji="1" lang="en-US" altLang="ja-JP" sz="1200" dirty="0"/>
          </a:p>
          <a:p>
            <a:r>
              <a:rPr lang="ja-JP" altLang="en-US" sz="2400" b="1" dirty="0"/>
              <a:t>テクスチャ合成とは，</a:t>
            </a:r>
            <a:r>
              <a:rPr kumimoji="1" lang="ja-JP" altLang="en-US" sz="2400" dirty="0"/>
              <a:t>例となるテクスチャから新たなテクスチャを生成する技術のこと．</a:t>
            </a:r>
            <a:endParaRPr kumimoji="1" lang="en-US" altLang="ja-JP" sz="2400" dirty="0"/>
          </a:p>
          <a:p>
            <a:pPr lvl="1"/>
            <a:endParaRPr kumimoji="1" lang="en-US" altLang="ja-JP" sz="2000" dirty="0"/>
          </a:p>
          <a:p>
            <a:endParaRPr kumimoji="1" lang="ja-JP" altLang="en-US" sz="2400" dirty="0"/>
          </a:p>
        </p:txBody>
      </p:sp>
      <p:sp>
        <p:nvSpPr>
          <p:cNvPr id="4" name="テキスト ボックス 3"/>
          <p:cNvSpPr txBox="1"/>
          <p:nvPr/>
        </p:nvSpPr>
        <p:spPr>
          <a:xfrm>
            <a:off x="435703" y="6381664"/>
            <a:ext cx="5032147" cy="369332"/>
          </a:xfrm>
          <a:prstGeom prst="rect">
            <a:avLst/>
          </a:prstGeom>
          <a:noFill/>
        </p:spPr>
        <p:txBody>
          <a:bodyPr wrap="none" rtlCol="0">
            <a:spAutoFit/>
          </a:bodyPr>
          <a:lstStyle/>
          <a:p>
            <a:r>
              <a:rPr kumimoji="1" lang="ja-JP" altLang="en-US" dirty="0">
                <a:latin typeface="メイリオ" panose="020B0604030504040204" pitchFamily="50" charset="-128"/>
                <a:ea typeface="メイリオ" panose="020B0604030504040204" pitchFamily="50" charset="-128"/>
              </a:rPr>
              <a:t>小さなテクスチャから大きなテクスチャを生成</a:t>
            </a:r>
          </a:p>
        </p:txBody>
      </p:sp>
      <p:sp>
        <p:nvSpPr>
          <p:cNvPr id="6" name="テキスト ボックス 5"/>
          <p:cNvSpPr txBox="1"/>
          <p:nvPr/>
        </p:nvSpPr>
        <p:spPr>
          <a:xfrm>
            <a:off x="8630356" y="6287911"/>
            <a:ext cx="1569660" cy="369332"/>
          </a:xfrm>
          <a:prstGeom prst="rect">
            <a:avLst/>
          </a:prstGeom>
          <a:noFill/>
        </p:spPr>
        <p:txBody>
          <a:bodyPr wrap="none" rtlCol="0">
            <a:spAutoFit/>
          </a:bodyPr>
          <a:lstStyle/>
          <a:p>
            <a:r>
              <a:rPr kumimoji="1" lang="ja-JP" altLang="en-US" dirty="0">
                <a:latin typeface="メイリオ" panose="020B0604030504040204" pitchFamily="50" charset="-128"/>
                <a:ea typeface="メイリオ" panose="020B0604030504040204" pitchFamily="50" charset="-128"/>
              </a:rPr>
              <a:t>画像リサイズ</a:t>
            </a:r>
          </a:p>
        </p:txBody>
      </p:sp>
      <p:pic>
        <p:nvPicPr>
          <p:cNvPr id="2" name="図 1"/>
          <p:cNvPicPr>
            <a:picLocks noChangeAspect="1"/>
          </p:cNvPicPr>
          <p:nvPr/>
        </p:nvPicPr>
        <p:blipFill>
          <a:blip r:embed="rId3"/>
          <a:stretch>
            <a:fillRect/>
          </a:stretch>
        </p:blipFill>
        <p:spPr>
          <a:xfrm>
            <a:off x="539276" y="2888441"/>
            <a:ext cx="5394595" cy="3463821"/>
          </a:xfrm>
          <a:prstGeom prst="rect">
            <a:avLst/>
          </a:prstGeom>
        </p:spPr>
      </p:pic>
      <p:sp>
        <p:nvSpPr>
          <p:cNvPr id="7" name="テキスト ボックス 6"/>
          <p:cNvSpPr txBox="1"/>
          <p:nvPr/>
        </p:nvSpPr>
        <p:spPr>
          <a:xfrm>
            <a:off x="2400690" y="2636515"/>
            <a:ext cx="3612784" cy="307777"/>
          </a:xfrm>
          <a:prstGeom prst="rect">
            <a:avLst/>
          </a:prstGeom>
          <a:noFill/>
        </p:spPr>
        <p:txBody>
          <a:bodyPr wrap="none" rtlCol="0">
            <a:spAutoFit/>
          </a:bodyPr>
          <a:lstStyle/>
          <a:p>
            <a:r>
              <a:rPr lang="ja-JP" altLang="en-US" sz="1400" dirty="0">
                <a:latin typeface="メイリオ" panose="020B0604030504040204" pitchFamily="50" charset="-128"/>
                <a:ea typeface="メイリオ" panose="020B0604030504040204" pitchFamily="50" charset="-128"/>
              </a:rPr>
              <a:t>図は</a:t>
            </a:r>
            <a:r>
              <a:rPr lang="en-US" altLang="ja-JP" sz="1400" dirty="0">
                <a:latin typeface="メイリオ" panose="020B0604030504040204" pitchFamily="50" charset="-128"/>
                <a:ea typeface="メイリオ" panose="020B0604030504040204" pitchFamily="50" charset="-128"/>
              </a:rPr>
              <a:t>[</a:t>
            </a:r>
            <a:r>
              <a:rPr kumimoji="1" lang="en-US" altLang="ja-JP" sz="1400" dirty="0" err="1">
                <a:latin typeface="メイリオ" panose="020B0604030504040204" pitchFamily="50" charset="-128"/>
                <a:ea typeface="メイリオ" panose="020B0604030504040204" pitchFamily="50" charset="-128"/>
              </a:rPr>
              <a:t>Kwatra</a:t>
            </a:r>
            <a:r>
              <a:rPr kumimoji="1" lang="en-US" altLang="ja-JP" sz="1400" dirty="0">
                <a:latin typeface="メイリオ" panose="020B0604030504040204" pitchFamily="50" charset="-128"/>
                <a:ea typeface="メイリオ" panose="020B0604030504040204" pitchFamily="50" charset="-128"/>
              </a:rPr>
              <a:t> et al SIGGRAPH 2005]</a:t>
            </a:r>
            <a:r>
              <a:rPr kumimoji="1" lang="ja-JP" altLang="en-US" sz="1400" dirty="0">
                <a:latin typeface="メイリオ" panose="020B0604030504040204" pitchFamily="50" charset="-128"/>
                <a:ea typeface="メイリオ" panose="020B0604030504040204" pitchFamily="50" charset="-128"/>
              </a:rPr>
              <a:t>より</a:t>
            </a:r>
          </a:p>
        </p:txBody>
      </p:sp>
      <p:pic>
        <p:nvPicPr>
          <p:cNvPr id="5" name="図 4"/>
          <p:cNvPicPr>
            <a:picLocks noChangeAspect="1"/>
          </p:cNvPicPr>
          <p:nvPr/>
        </p:nvPicPr>
        <p:blipFill>
          <a:blip r:embed="rId4"/>
          <a:stretch>
            <a:fillRect/>
          </a:stretch>
        </p:blipFill>
        <p:spPr>
          <a:xfrm>
            <a:off x="6548437" y="3334358"/>
            <a:ext cx="3342592" cy="2521402"/>
          </a:xfrm>
          <a:prstGeom prst="rect">
            <a:avLst/>
          </a:prstGeom>
        </p:spPr>
      </p:pic>
      <p:pic>
        <p:nvPicPr>
          <p:cNvPr id="8" name="図 7"/>
          <p:cNvPicPr>
            <a:picLocks noChangeAspect="1"/>
          </p:cNvPicPr>
          <p:nvPr/>
        </p:nvPicPr>
        <p:blipFill>
          <a:blip r:embed="rId5"/>
          <a:stretch>
            <a:fillRect/>
          </a:stretch>
        </p:blipFill>
        <p:spPr>
          <a:xfrm>
            <a:off x="10358336" y="4084705"/>
            <a:ext cx="1295399" cy="1006247"/>
          </a:xfrm>
          <a:prstGeom prst="rect">
            <a:avLst/>
          </a:prstGeom>
        </p:spPr>
      </p:pic>
      <p:sp>
        <p:nvSpPr>
          <p:cNvPr id="9" name="正方形/長方形 8"/>
          <p:cNvSpPr/>
          <p:nvPr/>
        </p:nvSpPr>
        <p:spPr>
          <a:xfrm>
            <a:off x="8666291" y="2727253"/>
            <a:ext cx="3525709" cy="307777"/>
          </a:xfrm>
          <a:prstGeom prst="rect">
            <a:avLst/>
          </a:prstGeom>
        </p:spPr>
        <p:txBody>
          <a:bodyPr wrap="none">
            <a:spAutoFit/>
          </a:bodyPr>
          <a:lstStyle/>
          <a:p>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画像は</a:t>
            </a:r>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1400" dirty="0" err="1">
                <a:latin typeface="メイリオ" panose="020B0604030504040204" pitchFamily="50" charset="-128"/>
                <a:ea typeface="メイリオ" panose="020B0604030504040204" pitchFamily="50" charset="-128"/>
                <a:cs typeface="メイリオ" panose="020B0604030504040204" pitchFamily="50" charset="-128"/>
              </a:rPr>
              <a:t>Simakov</a:t>
            </a:r>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 et al. CVPR 2008]</a:t>
            </a:r>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より</a:t>
            </a:r>
          </a:p>
        </p:txBody>
      </p:sp>
    </p:spTree>
    <p:extLst>
      <p:ext uri="{BB962C8B-B14F-4D97-AF65-F5344CB8AC3E}">
        <p14:creationId xmlns:p14="http://schemas.microsoft.com/office/powerpoint/2010/main" val="276450871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594873" y="365126"/>
            <a:ext cx="11190727" cy="733270"/>
          </a:xfrm>
        </p:spPr>
        <p:txBody>
          <a:bodyPr>
            <a:normAutofit/>
          </a:bodyPr>
          <a:lstStyle/>
          <a:p>
            <a:r>
              <a:rPr kumimoji="1" lang="ja-JP" altLang="en-US" dirty="0"/>
              <a:t>テクスチャ合成法</a:t>
            </a:r>
          </a:p>
        </p:txBody>
      </p:sp>
      <p:sp>
        <p:nvSpPr>
          <p:cNvPr id="3" name="コンテンツ プレースホルダー 2"/>
          <p:cNvSpPr>
            <a:spLocks noGrp="1"/>
          </p:cNvSpPr>
          <p:nvPr>
            <p:ph idx="1"/>
          </p:nvPr>
        </p:nvSpPr>
        <p:spPr>
          <a:xfrm>
            <a:off x="594873" y="1343722"/>
            <a:ext cx="11190727" cy="5288571"/>
          </a:xfrm>
        </p:spPr>
        <p:txBody>
          <a:bodyPr>
            <a:normAutofit/>
          </a:bodyPr>
          <a:lstStyle/>
          <a:p>
            <a:pPr>
              <a:lnSpc>
                <a:spcPct val="120000"/>
              </a:lnSpc>
            </a:pPr>
            <a:r>
              <a:rPr kumimoji="1" lang="ja-JP" altLang="en-US" sz="2400" dirty="0"/>
              <a:t>似た局所領域を検索</a:t>
            </a:r>
            <a:endParaRPr lang="en-US" altLang="ja-JP" sz="1600" dirty="0"/>
          </a:p>
          <a:p>
            <a:pPr lvl="1">
              <a:lnSpc>
                <a:spcPct val="120000"/>
              </a:lnSpc>
            </a:pPr>
            <a:r>
              <a:rPr lang="ja-JP" altLang="en-US" sz="2000" dirty="0"/>
              <a:t>画素毎にコピーする </a:t>
            </a:r>
            <a:r>
              <a:rPr lang="en-US" altLang="ja-JP" sz="2000" dirty="0">
                <a:solidFill>
                  <a:srgbClr val="FF0000"/>
                </a:solidFill>
              </a:rPr>
              <a:t>(</a:t>
            </a:r>
            <a:r>
              <a:rPr lang="ja-JP" altLang="en-US" sz="2000" dirty="0">
                <a:solidFill>
                  <a:srgbClr val="FF0000"/>
                </a:solidFill>
              </a:rPr>
              <a:t>←課題として出題</a:t>
            </a:r>
            <a:r>
              <a:rPr lang="en-US" altLang="ja-JP" sz="2000" dirty="0">
                <a:solidFill>
                  <a:srgbClr val="FF0000"/>
                </a:solidFill>
              </a:rPr>
              <a:t>)</a:t>
            </a:r>
            <a:endParaRPr lang="en-US" altLang="ja-JP" sz="1200" dirty="0">
              <a:solidFill>
                <a:srgbClr val="FF0000"/>
              </a:solidFill>
            </a:endParaRPr>
          </a:p>
          <a:p>
            <a:pPr lvl="2">
              <a:lnSpc>
                <a:spcPct val="120000"/>
              </a:lnSpc>
            </a:pPr>
            <a:r>
              <a:rPr lang="en-US" altLang="ja-JP" sz="1400" dirty="0"/>
              <a:t>Alexei A. </a:t>
            </a:r>
            <a:r>
              <a:rPr lang="en-US" altLang="ja-JP" sz="1400" dirty="0" err="1"/>
              <a:t>Efros</a:t>
            </a:r>
            <a:r>
              <a:rPr lang="en-US" altLang="ja-JP" sz="1400" dirty="0"/>
              <a:t> and Thomas K. Leung, Texture Synthesis by Non-parametric Sampling, ICCV 1999</a:t>
            </a:r>
            <a:endParaRPr kumimoji="1" lang="en-US" altLang="ja-JP" sz="1400" dirty="0"/>
          </a:p>
          <a:p>
            <a:pPr lvl="1">
              <a:lnSpc>
                <a:spcPct val="120000"/>
              </a:lnSpc>
            </a:pPr>
            <a:r>
              <a:rPr lang="ja-JP" altLang="en-US" sz="2000" dirty="0"/>
              <a:t>画像最適化</a:t>
            </a:r>
            <a:r>
              <a:rPr lang="en-US" altLang="ja-JP" sz="2000" dirty="0"/>
              <a:t>(</a:t>
            </a:r>
            <a:r>
              <a:rPr lang="ja-JP" altLang="en-US" sz="2000" dirty="0"/>
              <a:t>片方向類似度</a:t>
            </a:r>
            <a:r>
              <a:rPr lang="en-US" altLang="ja-JP" sz="2000" dirty="0"/>
              <a:t>)</a:t>
            </a:r>
          </a:p>
          <a:p>
            <a:pPr lvl="2">
              <a:lnSpc>
                <a:spcPct val="120000"/>
              </a:lnSpc>
            </a:pPr>
            <a:r>
              <a:rPr lang="en-US" altLang="ja-JP" sz="1400" dirty="0" err="1"/>
              <a:t>Vivek</a:t>
            </a:r>
            <a:r>
              <a:rPr lang="en-US" altLang="ja-JP" sz="1400" dirty="0"/>
              <a:t> </a:t>
            </a:r>
            <a:r>
              <a:rPr lang="en-US" altLang="ja-JP" sz="1400" dirty="0" err="1"/>
              <a:t>Kwatra</a:t>
            </a:r>
            <a:r>
              <a:rPr lang="en-US" altLang="ja-JP" sz="1400" dirty="0"/>
              <a:t> et al. Texture Optimization for Example-based Synthesis, SIGGRAPH 2005</a:t>
            </a:r>
            <a:endParaRPr lang="en-US" altLang="ja-JP" sz="2400" dirty="0"/>
          </a:p>
          <a:p>
            <a:pPr lvl="1">
              <a:lnSpc>
                <a:spcPct val="120000"/>
              </a:lnSpc>
            </a:pPr>
            <a:r>
              <a:rPr lang="ja-JP" altLang="en-US" sz="2000" dirty="0"/>
              <a:t>画像最適化</a:t>
            </a:r>
            <a:r>
              <a:rPr lang="en-US" altLang="ja-JP" sz="2000" dirty="0"/>
              <a:t>(</a:t>
            </a:r>
            <a:r>
              <a:rPr lang="ja-JP" altLang="en-US" sz="2000" dirty="0"/>
              <a:t>双方向類似度</a:t>
            </a:r>
            <a:r>
              <a:rPr lang="en-US" altLang="ja-JP" sz="2000" dirty="0"/>
              <a:t>)</a:t>
            </a:r>
          </a:p>
          <a:p>
            <a:pPr lvl="2">
              <a:lnSpc>
                <a:spcPct val="120000"/>
              </a:lnSpc>
            </a:pPr>
            <a:r>
              <a:rPr lang="en-US" altLang="ja-JP" sz="1400" dirty="0" err="1"/>
              <a:t>Simakov</a:t>
            </a:r>
            <a:r>
              <a:rPr lang="en-US" altLang="ja-JP" sz="1400" dirty="0"/>
              <a:t> et al. Summarizing Visual Data Using Bidirectional Similarity, CVPR 08.</a:t>
            </a:r>
          </a:p>
          <a:p>
            <a:pPr lvl="2">
              <a:lnSpc>
                <a:spcPct val="120000"/>
              </a:lnSpc>
            </a:pPr>
            <a:r>
              <a:rPr lang="en-US" altLang="ja-JP" sz="1400" dirty="0"/>
              <a:t>Wei</a:t>
            </a:r>
            <a:r>
              <a:rPr lang="ja-JP" altLang="en-US" sz="1400" dirty="0"/>
              <a:t> </a:t>
            </a:r>
            <a:r>
              <a:rPr lang="en-US" altLang="ja-JP" sz="1400" dirty="0"/>
              <a:t>et al. Inverse texture synthesis, SIGGRAPH 08.</a:t>
            </a:r>
            <a:endParaRPr lang="ja-JP" altLang="en-US" sz="1400" dirty="0"/>
          </a:p>
          <a:p>
            <a:pPr lvl="1">
              <a:lnSpc>
                <a:spcPct val="120000"/>
              </a:lnSpc>
            </a:pPr>
            <a:r>
              <a:rPr lang="ja-JP" altLang="en-US" sz="2000" dirty="0"/>
              <a:t>高速近傍計算</a:t>
            </a:r>
            <a:endParaRPr lang="en-US" altLang="ja-JP" sz="2000" dirty="0"/>
          </a:p>
          <a:p>
            <a:pPr>
              <a:lnSpc>
                <a:spcPct val="120000"/>
              </a:lnSpc>
            </a:pPr>
            <a:r>
              <a:rPr lang="ja-JP" altLang="en-US" sz="2400" dirty="0"/>
              <a:t>目立たないシームを計算</a:t>
            </a:r>
            <a:endParaRPr lang="en-US" altLang="ja-JP" sz="2400" dirty="0"/>
          </a:p>
          <a:p>
            <a:pPr lvl="1">
              <a:lnSpc>
                <a:spcPct val="120000"/>
              </a:lnSpc>
            </a:pPr>
            <a:r>
              <a:rPr lang="en-US" altLang="ja-JP" sz="1600" dirty="0"/>
              <a:t>Image quilting</a:t>
            </a:r>
          </a:p>
          <a:p>
            <a:pPr lvl="1">
              <a:lnSpc>
                <a:spcPct val="120000"/>
              </a:lnSpc>
            </a:pPr>
            <a:r>
              <a:rPr lang="en-US" altLang="ja-JP" sz="1600" dirty="0"/>
              <a:t>Graph Cut textures</a:t>
            </a:r>
            <a:endParaRPr lang="en-US" altLang="ja-JP" sz="1800" dirty="0"/>
          </a:p>
          <a:p>
            <a:pPr marL="0" indent="0">
              <a:lnSpc>
                <a:spcPct val="120000"/>
              </a:lnSpc>
              <a:buNone/>
            </a:pPr>
            <a:endParaRPr lang="en-US" altLang="ja-JP" dirty="0"/>
          </a:p>
          <a:p>
            <a:pPr marL="0" indent="0">
              <a:lnSpc>
                <a:spcPct val="120000"/>
              </a:lnSpc>
              <a:buNone/>
            </a:pPr>
            <a:endParaRPr kumimoji="1" lang="en-US" altLang="ja-JP" dirty="0"/>
          </a:p>
        </p:txBody>
      </p:sp>
      <p:sp>
        <p:nvSpPr>
          <p:cNvPr id="4" name="正方形/長方形 3">
            <a:extLst>
              <a:ext uri="{FF2B5EF4-FFF2-40B4-BE49-F238E27FC236}">
                <a16:creationId xmlns:a16="http://schemas.microsoft.com/office/drawing/2014/main" id="{061FB9AC-72DC-49A0-90F9-DE114DA087C2}"/>
              </a:ext>
            </a:extLst>
          </p:cNvPr>
          <p:cNvSpPr/>
          <p:nvPr/>
        </p:nvSpPr>
        <p:spPr>
          <a:xfrm>
            <a:off x="1102309" y="1815113"/>
            <a:ext cx="9267818" cy="76183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0BD10764-5AD6-4E6B-B964-D074533D88FE}"/>
              </a:ext>
            </a:extLst>
          </p:cNvPr>
          <p:cNvSpPr txBox="1"/>
          <p:nvPr/>
        </p:nvSpPr>
        <p:spPr>
          <a:xfrm>
            <a:off x="6123709" y="5642823"/>
            <a:ext cx="6068291"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latin typeface="游ゴシック" panose="020B0400000000000000" pitchFamily="50" charset="-128"/>
                <a:ea typeface="游ゴシック" panose="020B0400000000000000" pitchFamily="50" charset="-128"/>
              </a:rPr>
              <a:t>20</a:t>
            </a:r>
            <a:r>
              <a:rPr kumimoji="1" lang="ja-JP" altLang="en-US" dirty="0">
                <a:latin typeface="游ゴシック" panose="020B0400000000000000" pitchFamily="50" charset="-128"/>
                <a:ea typeface="游ゴシック" panose="020B0400000000000000" pitchFamily="50" charset="-128"/>
              </a:rPr>
              <a:t>年前に出たとても有名な論文です．</a:t>
            </a:r>
            <a:endParaRPr kumimoji="1" lang="en-US" altLang="ja-JP" dirty="0">
              <a:latin typeface="游ゴシック" panose="020B0400000000000000" pitchFamily="50" charset="-128"/>
              <a:ea typeface="游ゴシック" panose="020B0400000000000000" pitchFamily="50" charset="-128"/>
            </a:endParaRPr>
          </a:p>
          <a:p>
            <a:pPr marL="285750" indent="-285750">
              <a:buFont typeface="Arial" panose="020B0604020202020204" pitchFamily="34" charset="0"/>
              <a:buChar char="•"/>
            </a:pPr>
            <a:r>
              <a:rPr kumimoji="1" lang="ja-JP" altLang="en-US" dirty="0">
                <a:latin typeface="游ゴシック" panose="020B0400000000000000" pitchFamily="50" charset="-128"/>
                <a:ea typeface="游ゴシック" panose="020B0400000000000000" pitchFamily="50" charset="-128"/>
              </a:rPr>
              <a:t>論文の実装と聞くと難しそうに感じるかもしれませんが実装自体はとても簡単です．</a:t>
            </a:r>
            <a:endParaRPr kumimoji="1" lang="en-US" altLang="ja-JP" dirty="0">
              <a:latin typeface="游ゴシック" panose="020B0400000000000000" pitchFamily="50" charset="-128"/>
              <a:ea typeface="游ゴシック" panose="020B0400000000000000" pitchFamily="50" charset="-128"/>
            </a:endParaRPr>
          </a:p>
          <a:p>
            <a:pPr marL="285750" indent="-285750">
              <a:buFont typeface="Arial" panose="020B0604020202020204" pitchFamily="34" charset="0"/>
              <a:buChar char="•"/>
            </a:pPr>
            <a:r>
              <a:rPr lang="ja-JP" altLang="en-US" dirty="0">
                <a:latin typeface="游ゴシック" panose="020B0400000000000000" pitchFamily="50" charset="-128"/>
                <a:ea typeface="游ゴシック" panose="020B0400000000000000" pitchFamily="50" charset="-128"/>
              </a:rPr>
              <a:t>卒研が始まると既存手法の実装が大切になります</a:t>
            </a:r>
            <a:endParaRPr kumimoji="1" lang="ja-JP" altLang="en-US" dirty="0">
              <a:latin typeface="游ゴシック" panose="020B0400000000000000" pitchFamily="50" charset="-128"/>
              <a:ea typeface="游ゴシック" panose="020B0400000000000000" pitchFamily="50" charset="-128"/>
            </a:endParaRPr>
          </a:p>
        </p:txBody>
      </p:sp>
    </p:spTree>
    <p:extLst>
      <p:ext uri="{BB962C8B-B14F-4D97-AF65-F5344CB8AC3E}">
        <p14:creationId xmlns:p14="http://schemas.microsoft.com/office/powerpoint/2010/main" val="169566448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372299" y="3864889"/>
            <a:ext cx="11708780" cy="2871191"/>
          </a:xfrm>
        </p:spPr>
        <p:txBody>
          <a:bodyPr>
            <a:normAutofit/>
          </a:bodyPr>
          <a:lstStyle/>
          <a:p>
            <a:r>
              <a:rPr kumimoji="1" lang="en-US" altLang="ja-JP" dirty="0"/>
              <a:t>ICCV 1999</a:t>
            </a:r>
            <a:r>
              <a:rPr lang="ja-JP" altLang="en-US" dirty="0"/>
              <a:t> </a:t>
            </a:r>
            <a:endParaRPr kumimoji="1" lang="en-US" altLang="ja-JP" dirty="0"/>
          </a:p>
          <a:p>
            <a:pPr marL="0" indent="0">
              <a:buNone/>
            </a:pPr>
            <a:r>
              <a:rPr kumimoji="1" lang="ja-JP" altLang="en-US" sz="2400" b="1" dirty="0"/>
              <a:t>背景</a:t>
            </a:r>
            <a:r>
              <a:rPr kumimoji="1" lang="ja-JP" altLang="en-US" sz="2400" dirty="0"/>
              <a:t> </a:t>
            </a:r>
            <a:r>
              <a:rPr kumimoji="1" lang="en-US" altLang="ja-JP" sz="2400" dirty="0"/>
              <a:t>:</a:t>
            </a:r>
            <a:r>
              <a:rPr lang="ja-JP" altLang="en-US" sz="2400" dirty="0"/>
              <a:t> 幅広い応用があるため</a:t>
            </a:r>
            <a:r>
              <a:rPr lang="en-US" altLang="ja-JP" sz="2400" dirty="0"/>
              <a:t>『</a:t>
            </a:r>
            <a:r>
              <a:rPr kumimoji="1" lang="ja-JP" altLang="en-US" sz="2400" dirty="0"/>
              <a:t>テクスチャ合成</a:t>
            </a:r>
            <a:r>
              <a:rPr kumimoji="1" lang="en-US" altLang="ja-JP" sz="2400" dirty="0"/>
              <a:t>』</a:t>
            </a:r>
            <a:r>
              <a:rPr kumimoji="1" lang="ja-JP" altLang="en-US" sz="2400" dirty="0"/>
              <a:t>は需要の高い技術．</a:t>
            </a:r>
            <a:endParaRPr kumimoji="1" lang="en-US" altLang="ja-JP" sz="2400" dirty="0"/>
          </a:p>
          <a:p>
            <a:pPr marL="0" indent="0">
              <a:buNone/>
            </a:pPr>
            <a:r>
              <a:rPr lang="ja-JP" altLang="en-US" sz="2400" b="1" dirty="0"/>
              <a:t>課題</a:t>
            </a:r>
            <a:r>
              <a:rPr lang="ja-JP" altLang="en-US" sz="2400" dirty="0"/>
              <a:t> </a:t>
            </a:r>
            <a:r>
              <a:rPr lang="en-US" altLang="ja-JP" sz="2400" dirty="0"/>
              <a:t>:</a:t>
            </a:r>
            <a:r>
              <a:rPr lang="ja-JP" altLang="en-US" sz="2400" dirty="0"/>
              <a:t> 当時既存のテクスチャ合成技術は，</a:t>
            </a:r>
            <a:r>
              <a:rPr lang="en-US" altLang="ja-JP" sz="2400" dirty="0"/>
              <a:t>Markov random</a:t>
            </a:r>
            <a:r>
              <a:rPr lang="ja-JP" altLang="en-US" sz="2400" dirty="0"/>
              <a:t> </a:t>
            </a:r>
            <a:r>
              <a:rPr lang="en-US" altLang="ja-JP" sz="2400" dirty="0"/>
              <a:t>field</a:t>
            </a:r>
            <a:r>
              <a:rPr lang="ja-JP" altLang="en-US" sz="2400" dirty="0"/>
              <a:t>や周波数解析に基づくものだったが，多様なテクスチャに対してよい合成は難しかった．</a:t>
            </a:r>
            <a:endParaRPr lang="en-US" altLang="ja-JP" sz="2400" dirty="0"/>
          </a:p>
          <a:p>
            <a:pPr marL="0" indent="0">
              <a:buNone/>
            </a:pPr>
            <a:r>
              <a:rPr lang="ja-JP" altLang="en-US" sz="2400" b="1" dirty="0"/>
              <a:t>提案</a:t>
            </a:r>
            <a:r>
              <a:rPr lang="ja-JP" altLang="en-US" sz="2400" dirty="0"/>
              <a:t> </a:t>
            </a:r>
            <a:r>
              <a:rPr lang="en-US" altLang="ja-JP" sz="2400" dirty="0"/>
              <a:t>: </a:t>
            </a:r>
            <a:r>
              <a:rPr lang="ja-JP" altLang="en-US" sz="2400" dirty="0"/>
              <a:t>中心から徐々に合成を進めるアルゴリズムを提案．新しい画素値を埋めるときに入力画像から似た近傍領域を持つ画素をサンプリングする</a:t>
            </a:r>
            <a:endParaRPr kumimoji="1" lang="en-US" altLang="ja-JP" sz="2400" dirty="0"/>
          </a:p>
        </p:txBody>
      </p:sp>
      <p:pic>
        <p:nvPicPr>
          <p:cNvPr id="4" name="図 3"/>
          <p:cNvPicPr>
            <a:picLocks noChangeAspect="1"/>
          </p:cNvPicPr>
          <p:nvPr/>
        </p:nvPicPr>
        <p:blipFill rotWithShape="1">
          <a:blip r:embed="rId2"/>
          <a:srcRect l="11933" t="25481" r="19138" b="36741"/>
          <a:stretch/>
        </p:blipFill>
        <p:spPr>
          <a:xfrm>
            <a:off x="955041" y="121920"/>
            <a:ext cx="9647458" cy="3474720"/>
          </a:xfrm>
          <a:prstGeom prst="rect">
            <a:avLst/>
          </a:prstGeom>
        </p:spPr>
      </p:pic>
    </p:spTree>
    <p:extLst>
      <p:ext uri="{BB962C8B-B14F-4D97-AF65-F5344CB8AC3E}">
        <p14:creationId xmlns:p14="http://schemas.microsoft.com/office/powerpoint/2010/main" val="21853590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19847" y="365126"/>
            <a:ext cx="11267714" cy="733270"/>
          </a:xfrm>
        </p:spPr>
        <p:txBody>
          <a:bodyPr>
            <a:normAutofit/>
          </a:bodyPr>
          <a:lstStyle/>
          <a:p>
            <a:r>
              <a:rPr kumimoji="1" lang="ja-JP" altLang="en-US" dirty="0"/>
              <a:t>実装例 </a:t>
            </a:r>
            <a:r>
              <a:rPr kumimoji="1" lang="en-US" altLang="ja-JP" dirty="0"/>
              <a:t>– </a:t>
            </a:r>
            <a:r>
              <a:rPr kumimoji="1" lang="ja-JP" altLang="en-US" sz="2400" dirty="0"/>
              <a:t>プログラミング課題として出題</a:t>
            </a:r>
            <a:r>
              <a:rPr lang="ja-JP" altLang="en-US" sz="2400" dirty="0"/>
              <a:t>する予定</a:t>
            </a:r>
            <a:endParaRPr kumimoji="1" lang="ja-JP" altLang="en-US" dirty="0"/>
          </a:p>
        </p:txBody>
      </p:sp>
      <p:grpSp>
        <p:nvGrpSpPr>
          <p:cNvPr id="19" name="グループ化 18"/>
          <p:cNvGrpSpPr/>
          <p:nvPr/>
        </p:nvGrpSpPr>
        <p:grpSpPr>
          <a:xfrm>
            <a:off x="2179637" y="1355637"/>
            <a:ext cx="7650163" cy="5192800"/>
            <a:chOff x="1404937" y="652462"/>
            <a:chExt cx="8929327" cy="6061075"/>
          </a:xfrm>
        </p:grpSpPr>
        <p:pic>
          <p:nvPicPr>
            <p:cNvPr id="13" name="図 12"/>
            <p:cNvPicPr>
              <a:picLocks noChangeAspect="1"/>
            </p:cNvPicPr>
            <p:nvPr/>
          </p:nvPicPr>
          <p:blipFill>
            <a:blip r:embed="rId2"/>
            <a:stretch>
              <a:fillRect/>
            </a:stretch>
          </p:blipFill>
          <p:spPr>
            <a:xfrm>
              <a:off x="4471987" y="652462"/>
              <a:ext cx="2795227" cy="2911475"/>
            </a:xfrm>
            <a:prstGeom prst="rect">
              <a:avLst/>
            </a:prstGeom>
          </p:spPr>
        </p:pic>
        <p:pic>
          <p:nvPicPr>
            <p:cNvPr id="14" name="図 13"/>
            <p:cNvPicPr>
              <a:picLocks noChangeAspect="1"/>
            </p:cNvPicPr>
            <p:nvPr/>
          </p:nvPicPr>
          <p:blipFill>
            <a:blip r:embed="rId3"/>
            <a:stretch>
              <a:fillRect/>
            </a:stretch>
          </p:blipFill>
          <p:spPr>
            <a:xfrm>
              <a:off x="7539037" y="652462"/>
              <a:ext cx="2795227" cy="2911475"/>
            </a:xfrm>
            <a:prstGeom prst="rect">
              <a:avLst/>
            </a:prstGeom>
          </p:spPr>
        </p:pic>
        <p:pic>
          <p:nvPicPr>
            <p:cNvPr id="15" name="図 14"/>
            <p:cNvPicPr>
              <a:picLocks noChangeAspect="1"/>
            </p:cNvPicPr>
            <p:nvPr/>
          </p:nvPicPr>
          <p:blipFill>
            <a:blip r:embed="rId4"/>
            <a:stretch>
              <a:fillRect/>
            </a:stretch>
          </p:blipFill>
          <p:spPr>
            <a:xfrm>
              <a:off x="4471987" y="3802062"/>
              <a:ext cx="2795227" cy="2911475"/>
            </a:xfrm>
            <a:prstGeom prst="rect">
              <a:avLst/>
            </a:prstGeom>
          </p:spPr>
        </p:pic>
        <p:pic>
          <p:nvPicPr>
            <p:cNvPr id="16" name="図 15"/>
            <p:cNvPicPr>
              <a:picLocks noChangeAspect="1"/>
            </p:cNvPicPr>
            <p:nvPr/>
          </p:nvPicPr>
          <p:blipFill>
            <a:blip r:embed="rId5"/>
            <a:stretch>
              <a:fillRect/>
            </a:stretch>
          </p:blipFill>
          <p:spPr>
            <a:xfrm>
              <a:off x="1404937" y="3802062"/>
              <a:ext cx="2795227" cy="2911475"/>
            </a:xfrm>
            <a:prstGeom prst="rect">
              <a:avLst/>
            </a:prstGeom>
          </p:spPr>
        </p:pic>
        <p:pic>
          <p:nvPicPr>
            <p:cNvPr id="18" name="図 17"/>
            <p:cNvPicPr>
              <a:picLocks noChangeAspect="1"/>
            </p:cNvPicPr>
            <p:nvPr/>
          </p:nvPicPr>
          <p:blipFill>
            <a:blip r:embed="rId6"/>
            <a:stretch>
              <a:fillRect/>
            </a:stretch>
          </p:blipFill>
          <p:spPr>
            <a:xfrm>
              <a:off x="7539037" y="3802062"/>
              <a:ext cx="2795227" cy="2911475"/>
            </a:xfrm>
            <a:prstGeom prst="rect">
              <a:avLst/>
            </a:prstGeom>
          </p:spPr>
        </p:pic>
      </p:grpSp>
      <p:pic>
        <p:nvPicPr>
          <p:cNvPr id="20" name="図 1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55901" y="2030389"/>
            <a:ext cx="1054100" cy="1054100"/>
          </a:xfrm>
          <a:prstGeom prst="rect">
            <a:avLst/>
          </a:prstGeom>
        </p:spPr>
      </p:pic>
      <p:sp>
        <p:nvSpPr>
          <p:cNvPr id="21" name="正方形/長方形 20"/>
          <p:cNvSpPr/>
          <p:nvPr/>
        </p:nvSpPr>
        <p:spPr>
          <a:xfrm>
            <a:off x="2628902" y="3066534"/>
            <a:ext cx="1233030" cy="523220"/>
          </a:xfrm>
          <a:prstGeom prst="rect">
            <a:avLst/>
          </a:prstGeom>
        </p:spPr>
        <p:txBody>
          <a:bodyPr wrap="none">
            <a:spAutoFit/>
          </a:bodyPr>
          <a:lstStyle/>
          <a:p>
            <a:r>
              <a:rPr lang="en-US" altLang="ja-JP" sz="2800" dirty="0"/>
              <a:t>sample</a:t>
            </a:r>
            <a:endParaRPr lang="ja-JP" altLang="en-US" sz="2800" dirty="0"/>
          </a:p>
        </p:txBody>
      </p:sp>
    </p:spTree>
    <p:extLst>
      <p:ext uri="{BB962C8B-B14F-4D97-AF65-F5344CB8AC3E}">
        <p14:creationId xmlns:p14="http://schemas.microsoft.com/office/powerpoint/2010/main" val="38134182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コンテンツ プレースホルダー 2"/>
              <p:cNvSpPr>
                <a:spLocks noGrp="1"/>
              </p:cNvSpPr>
              <p:nvPr>
                <p:ph idx="1"/>
              </p:nvPr>
            </p:nvSpPr>
            <p:spPr>
              <a:xfrm>
                <a:off x="385868" y="1912982"/>
                <a:ext cx="6087503" cy="3921760"/>
              </a:xfrm>
              <a:solidFill>
                <a:schemeClr val="accent4">
                  <a:lumMod val="20000"/>
                  <a:lumOff val="80000"/>
                </a:schemeClr>
              </a:solidFill>
            </p:spPr>
            <p:txBody>
              <a:bodyPr>
                <a:normAutofit/>
              </a:bodyPr>
              <a:lstStyle/>
              <a:p>
                <a:pPr marL="0" indent="0">
                  <a:lnSpc>
                    <a:spcPct val="100000"/>
                  </a:lnSpc>
                  <a:spcBef>
                    <a:spcPts val="600"/>
                  </a:spcBef>
                  <a:buNone/>
                </a:pPr>
                <a:r>
                  <a:rPr lang="ja-JP" altLang="en-US" sz="2400" b="1" dirty="0"/>
                  <a:t>入力</a:t>
                </a:r>
                <a:r>
                  <a:rPr lang="ja-JP" altLang="en-US" sz="2400" dirty="0"/>
                  <a:t> </a:t>
                </a:r>
                <a:r>
                  <a:rPr lang="en-US" altLang="ja-JP" sz="2400" dirty="0"/>
                  <a:t>: </a:t>
                </a:r>
                <a:r>
                  <a:rPr lang="ja-JP" altLang="en-US" sz="2400" dirty="0"/>
                  <a:t>サンプル画像 </a:t>
                </a:r>
                <a:r>
                  <a:rPr lang="en-US" altLang="ja-JP" sz="2400" i="1" dirty="0" err="1"/>
                  <a:t>I</a:t>
                </a:r>
                <a:r>
                  <a:rPr lang="en-US" altLang="ja-JP" sz="2400" i="1" baseline="-25000" dirty="0" err="1"/>
                  <a:t>smp</a:t>
                </a:r>
                <a:r>
                  <a:rPr lang="ja-JP" altLang="en-US" sz="2400" dirty="0" err="1"/>
                  <a:t>，</a:t>
                </a:r>
                <a:r>
                  <a:rPr lang="ja-JP" altLang="en-US" sz="2400" dirty="0"/>
                  <a:t>窓サイズ</a:t>
                </a:r>
                <a:r>
                  <a:rPr lang="en-US" altLang="ja-JP" sz="2400" i="1" dirty="0"/>
                  <a:t>k</a:t>
                </a:r>
              </a:p>
              <a:p>
                <a:pPr marL="0" indent="0">
                  <a:lnSpc>
                    <a:spcPct val="100000"/>
                  </a:lnSpc>
                  <a:spcBef>
                    <a:spcPts val="600"/>
                  </a:spcBef>
                  <a:buNone/>
                </a:pPr>
                <a:r>
                  <a:rPr lang="ja-JP" altLang="en-US" sz="2400" b="1" dirty="0"/>
                  <a:t>出力</a:t>
                </a:r>
                <a:r>
                  <a:rPr lang="ja-JP" altLang="en-US" sz="2400" dirty="0"/>
                  <a:t> </a:t>
                </a:r>
                <a:r>
                  <a:rPr lang="en-US" altLang="ja-JP" sz="2400" dirty="0"/>
                  <a:t>: </a:t>
                </a:r>
                <a:r>
                  <a:rPr lang="ja-JP" altLang="en-US" sz="2400" dirty="0"/>
                  <a:t>合成画像 </a:t>
                </a:r>
                <a:r>
                  <a:rPr lang="en-US" altLang="ja-JP" sz="2400" i="1" dirty="0"/>
                  <a:t>I</a:t>
                </a:r>
                <a:r>
                  <a:rPr lang="en-US" altLang="ja-JP" sz="2400" dirty="0"/>
                  <a:t> </a:t>
                </a:r>
              </a:p>
              <a:p>
                <a:pPr marL="0" indent="0">
                  <a:lnSpc>
                    <a:spcPct val="100000"/>
                  </a:lnSpc>
                  <a:spcBef>
                    <a:spcPts val="600"/>
                  </a:spcBef>
                  <a:buNone/>
                </a:pPr>
                <a:endParaRPr lang="en-US" altLang="ja-JP" sz="700" dirty="0"/>
              </a:p>
              <a:p>
                <a:pPr marL="457200" indent="-457200">
                  <a:lnSpc>
                    <a:spcPct val="100000"/>
                  </a:lnSpc>
                  <a:spcBef>
                    <a:spcPts val="600"/>
                  </a:spcBef>
                  <a:buAutoNum type="arabicPeriod"/>
                </a:pPr>
                <a:r>
                  <a:rPr lang="ja-JP" altLang="en-US" sz="2400" dirty="0"/>
                  <a:t>画像</a:t>
                </a:r>
                <a:r>
                  <a:rPr lang="en-US" altLang="ja-JP" sz="2400" i="1" dirty="0"/>
                  <a:t>I </a:t>
                </a:r>
                <a:r>
                  <a:rPr lang="ja-JP" altLang="en-US" sz="2400" dirty="0"/>
                  <a:t>の中心</a:t>
                </a:r>
                <a:r>
                  <a:rPr lang="en-US" altLang="ja-JP" sz="2400" dirty="0"/>
                  <a:t>3x3</a:t>
                </a:r>
                <a:r>
                  <a:rPr lang="ja-JP" altLang="en-US" sz="2400" dirty="0"/>
                  <a:t>画素をランダム初期化</a:t>
                </a:r>
                <a:endParaRPr lang="en-US" altLang="ja-JP" sz="2400" dirty="0"/>
              </a:p>
              <a:p>
                <a:pPr marL="457200" indent="-457200">
                  <a:lnSpc>
                    <a:spcPct val="100000"/>
                  </a:lnSpc>
                  <a:spcBef>
                    <a:spcPts val="600"/>
                  </a:spcBef>
                  <a:buAutoNum type="arabicPeriod"/>
                </a:pPr>
                <a:r>
                  <a:rPr lang="ja-JP" altLang="en-US" sz="2400" dirty="0"/>
                  <a:t>以下を繰り返す</a:t>
                </a:r>
                <a:r>
                  <a:rPr lang="en-US" altLang="ja-JP" sz="2400" dirty="0"/>
                  <a:t>  </a:t>
                </a:r>
              </a:p>
              <a:p>
                <a:pPr marL="457200" lvl="1" indent="0">
                  <a:lnSpc>
                    <a:spcPct val="100000"/>
                  </a:lnSpc>
                  <a:spcBef>
                    <a:spcPts val="600"/>
                  </a:spcBef>
                  <a:buNone/>
                </a:pPr>
                <a:r>
                  <a:rPr lang="en-US" altLang="ja-JP" sz="2000" dirty="0"/>
                  <a:t>2.1 </a:t>
                </a:r>
                <a:r>
                  <a:rPr lang="ja-JP" altLang="en-US" sz="2000" dirty="0"/>
                  <a:t>既合成部分の隣接画素 </a:t>
                </a:r>
                <a:r>
                  <a:rPr lang="en-US" altLang="ja-JP" sz="2000" i="1" dirty="0"/>
                  <a:t>p</a:t>
                </a:r>
                <a:r>
                  <a:rPr lang="en-US" altLang="ja-JP" sz="2000" dirty="0"/>
                  <a:t> </a:t>
                </a:r>
                <a:r>
                  <a:rPr lang="ja-JP" altLang="en-US" sz="2000" dirty="0"/>
                  <a:t>を選択</a:t>
                </a:r>
                <a:endParaRPr lang="en-US" altLang="ja-JP" sz="2000" dirty="0"/>
              </a:p>
              <a:p>
                <a:pPr marL="457200" lvl="1" indent="0">
                  <a:lnSpc>
                    <a:spcPct val="100000"/>
                  </a:lnSpc>
                  <a:spcBef>
                    <a:spcPts val="600"/>
                  </a:spcBef>
                  <a:buNone/>
                </a:pPr>
                <a:r>
                  <a:rPr lang="en-US" altLang="ja-JP" sz="2000" dirty="0"/>
                  <a:t>2.2 </a:t>
                </a:r>
                <a:r>
                  <a:rPr lang="en-US" altLang="ja-JP" sz="2000" i="1" dirty="0"/>
                  <a:t>p</a:t>
                </a:r>
                <a:r>
                  <a:rPr lang="ja-JP" altLang="en-US" sz="2000" dirty="0"/>
                  <a:t>の近傍 </a:t>
                </a:r>
                <a:r>
                  <a:rPr lang="en-US" altLang="ja-JP" sz="2000" i="1" dirty="0"/>
                  <a:t>w</a:t>
                </a:r>
                <a:r>
                  <a:rPr lang="en-US" altLang="ja-JP" sz="2000" dirty="0"/>
                  <a:t>(</a:t>
                </a:r>
                <a:r>
                  <a:rPr lang="en-US" altLang="ja-JP" sz="2000" i="1" dirty="0"/>
                  <a:t>p</a:t>
                </a:r>
                <a:r>
                  <a:rPr lang="en-US" altLang="ja-JP" sz="2000" dirty="0"/>
                  <a:t>) </a:t>
                </a:r>
                <a:r>
                  <a:rPr lang="ja-JP" altLang="en-US" sz="2000" dirty="0"/>
                  <a:t>と最も似た領域 </a:t>
                </a:r>
                <a14:m>
                  <m:oMath xmlns:m="http://schemas.openxmlformats.org/officeDocument/2006/math">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𝑤</m:t>
                        </m:r>
                      </m:e>
                      <m:sub>
                        <m:r>
                          <a:rPr lang="en-US" altLang="ja-JP" sz="2000" i="1">
                            <a:latin typeface="Cambria Math" panose="02040503050406030204" pitchFamily="18" charset="0"/>
                          </a:rPr>
                          <m:t>𝑏𝑒𝑠𝑡</m:t>
                        </m:r>
                      </m:sub>
                    </m:sSub>
                  </m:oMath>
                </a14:m>
                <a:r>
                  <a:rPr lang="ja-JP" altLang="en-US" sz="2000" dirty="0"/>
                  <a:t> を </a:t>
                </a:r>
                <a:r>
                  <a:rPr lang="en-US" altLang="ja-JP" sz="2000" i="1" dirty="0" err="1"/>
                  <a:t>I</a:t>
                </a:r>
                <a:r>
                  <a:rPr lang="en-US" altLang="ja-JP" sz="2000" i="1" baseline="-25000" dirty="0" err="1"/>
                  <a:t>smp</a:t>
                </a:r>
                <a:r>
                  <a:rPr lang="en-US" altLang="ja-JP" sz="2000" dirty="0"/>
                  <a:t> </a:t>
                </a:r>
                <a:r>
                  <a:rPr lang="ja-JP" altLang="en-US" sz="2000" dirty="0"/>
                  <a:t>より検索</a:t>
                </a:r>
                <a:endParaRPr lang="en-US" altLang="ja-JP" sz="1800" dirty="0"/>
              </a:p>
              <a:p>
                <a:pPr marL="457200" lvl="1" indent="0">
                  <a:lnSpc>
                    <a:spcPct val="100000"/>
                  </a:lnSpc>
                  <a:spcBef>
                    <a:spcPts val="600"/>
                  </a:spcBef>
                  <a:buNone/>
                </a:pPr>
                <a:r>
                  <a:rPr lang="en-US" altLang="ja-JP" sz="2000" dirty="0"/>
                  <a:t>2.3 </a:t>
                </a:r>
                <a14:m>
                  <m:oMath xmlns:m="http://schemas.openxmlformats.org/officeDocument/2006/math">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𝑤</m:t>
                        </m:r>
                      </m:e>
                      <m:sub>
                        <m:r>
                          <a:rPr lang="en-US" altLang="ja-JP" sz="2000" i="1">
                            <a:latin typeface="Cambria Math" panose="02040503050406030204" pitchFamily="18" charset="0"/>
                          </a:rPr>
                          <m:t>𝑏𝑒𝑠𝑡</m:t>
                        </m:r>
                      </m:sub>
                    </m:sSub>
                  </m:oMath>
                </a14:m>
                <a:r>
                  <a:rPr lang="ja-JP" altLang="en-US" sz="2000" dirty="0"/>
                  <a:t>の中央画素値を </a:t>
                </a:r>
                <a:r>
                  <a:rPr lang="en-US" altLang="ja-JP" sz="2000" i="1" dirty="0"/>
                  <a:t>p</a:t>
                </a:r>
                <a:r>
                  <a:rPr lang="en-US" altLang="ja-JP" sz="2000" dirty="0"/>
                  <a:t> </a:t>
                </a:r>
                <a:r>
                  <a:rPr lang="ja-JP" altLang="en-US" sz="2000" dirty="0"/>
                  <a:t>に代入</a:t>
                </a:r>
                <a:endParaRPr lang="en-US" altLang="ja-JP" sz="2000" dirty="0"/>
              </a:p>
              <a:p>
                <a:pPr marL="457200" lvl="1" indent="0">
                  <a:lnSpc>
                    <a:spcPct val="100000"/>
                  </a:lnSpc>
                  <a:spcBef>
                    <a:spcPts val="600"/>
                  </a:spcBef>
                  <a:buNone/>
                </a:pPr>
                <a:r>
                  <a:rPr lang="en-US" altLang="ja-JP" sz="2000" dirty="0"/>
                  <a:t>2.4 </a:t>
                </a:r>
                <a:r>
                  <a:rPr lang="ja-JP" altLang="en-US" sz="2000" dirty="0"/>
                  <a:t>全画素の合成がなされたら終了</a:t>
                </a:r>
                <a:endParaRPr lang="en-US" altLang="ja-JP" sz="2000" dirty="0"/>
              </a:p>
              <a:p>
                <a:pPr marL="457200" lvl="1" indent="0">
                  <a:lnSpc>
                    <a:spcPct val="100000"/>
                  </a:lnSpc>
                  <a:spcBef>
                    <a:spcPts val="600"/>
                  </a:spcBef>
                  <a:buNone/>
                </a:pPr>
                <a:endParaRPr kumimoji="1" lang="en-US" altLang="ja-JP" sz="1800" dirty="0"/>
              </a:p>
              <a:p>
                <a:pPr marL="457200" lvl="1" indent="0">
                  <a:lnSpc>
                    <a:spcPct val="100000"/>
                  </a:lnSpc>
                  <a:spcBef>
                    <a:spcPts val="600"/>
                  </a:spcBef>
                  <a:buNone/>
                </a:pPr>
                <a:endParaRPr lang="en-US" altLang="ja-JP" sz="1800" dirty="0"/>
              </a:p>
              <a:p>
                <a:pPr marL="457200" lvl="1" indent="0">
                  <a:lnSpc>
                    <a:spcPct val="100000"/>
                  </a:lnSpc>
                  <a:spcBef>
                    <a:spcPts val="600"/>
                  </a:spcBef>
                  <a:buNone/>
                </a:pPr>
                <a:endParaRPr kumimoji="1" lang="en-US" altLang="ja-JP" sz="1800" dirty="0"/>
              </a:p>
              <a:p>
                <a:pPr marL="457200" lvl="1" indent="0">
                  <a:lnSpc>
                    <a:spcPct val="100000"/>
                  </a:lnSpc>
                  <a:spcBef>
                    <a:spcPts val="600"/>
                  </a:spcBef>
                  <a:buNone/>
                </a:pPr>
                <a:endParaRPr lang="en-US" altLang="ja-JP" sz="1800" dirty="0"/>
              </a:p>
              <a:p>
                <a:pPr marL="457200" lvl="1" indent="0">
                  <a:lnSpc>
                    <a:spcPct val="100000"/>
                  </a:lnSpc>
                  <a:spcBef>
                    <a:spcPts val="600"/>
                  </a:spcBef>
                  <a:buNone/>
                </a:pPr>
                <a:endParaRPr kumimoji="1" lang="ja-JP" altLang="en-US" sz="1800" dirty="0"/>
              </a:p>
            </p:txBody>
          </p:sp>
        </mc:Choice>
        <mc:Fallback xmlns="">
          <p:sp>
            <p:nvSpPr>
              <p:cNvPr id="3" name="コンテンツ プレースホルダー 2"/>
              <p:cNvSpPr>
                <a:spLocks noGrp="1" noRot="1" noChangeAspect="1" noMove="1" noResize="1" noEditPoints="1" noAdjustHandles="1" noChangeArrowheads="1" noChangeShapeType="1" noTextEdit="1"/>
              </p:cNvSpPr>
              <p:nvPr>
                <p:ph idx="1"/>
              </p:nvPr>
            </p:nvSpPr>
            <p:spPr>
              <a:xfrm>
                <a:off x="385868" y="1912982"/>
                <a:ext cx="6087503" cy="3921760"/>
              </a:xfrm>
              <a:blipFill rotWithShape="0">
                <a:blip r:embed="rId3"/>
                <a:stretch>
                  <a:fillRect l="-2302" t="-1244"/>
                </a:stretch>
              </a:blipFill>
            </p:spPr>
            <p:txBody>
              <a:bodyPr/>
              <a:lstStyle/>
              <a:p>
                <a:r>
                  <a:rPr lang="ja-JP" altLang="en-US">
                    <a:noFill/>
                  </a:rPr>
                  <a:t> </a:t>
                </a:r>
              </a:p>
            </p:txBody>
          </p:sp>
        </mc:Fallback>
      </mc:AlternateContent>
      <p:sp>
        <p:nvSpPr>
          <p:cNvPr id="4" name="正方形/長方形 3"/>
          <p:cNvSpPr/>
          <p:nvPr/>
        </p:nvSpPr>
        <p:spPr>
          <a:xfrm>
            <a:off x="371354" y="229579"/>
            <a:ext cx="6102017" cy="646331"/>
          </a:xfrm>
          <a:prstGeom prst="rect">
            <a:avLst/>
          </a:prstGeom>
        </p:spPr>
        <p:txBody>
          <a:bodyPr wrap="square">
            <a:spAutoFit/>
          </a:bodyPr>
          <a:lstStyle/>
          <a:p>
            <a:r>
              <a:rPr lang="ja-JP" altLang="en-US" sz="3600" dirty="0">
                <a:latin typeface="メイリオ" panose="020B0604030504040204" pitchFamily="50" charset="-128"/>
                <a:ea typeface="メイリオ" panose="020B0604030504040204" pitchFamily="50" charset="-128"/>
                <a:cs typeface="メイリオ" panose="020B0604030504040204" pitchFamily="50" charset="-128"/>
              </a:rPr>
              <a:t>アルゴリズム </a:t>
            </a:r>
            <a:r>
              <a:rPr lang="en-US" altLang="ja-JP" sz="36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3600" dirty="0">
                <a:latin typeface="メイリオ" panose="020B0604030504040204" pitchFamily="50" charset="-128"/>
                <a:ea typeface="メイリオ" panose="020B0604030504040204" pitchFamily="50" charset="-128"/>
                <a:cs typeface="メイリオ" panose="020B0604030504040204" pitchFamily="50" charset="-128"/>
              </a:rPr>
              <a:t>簡易版</a:t>
            </a:r>
            <a:r>
              <a:rPr lang="en-US" altLang="ja-JP" sz="3600" dirty="0">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3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 name="正方形/長方形 5"/>
          <p:cNvSpPr/>
          <p:nvPr/>
        </p:nvSpPr>
        <p:spPr>
          <a:xfrm>
            <a:off x="8238369" y="2126343"/>
            <a:ext cx="2031325" cy="461665"/>
          </a:xfrm>
          <a:prstGeom prst="rect">
            <a:avLst/>
          </a:prstGeom>
        </p:spPr>
        <p:txBody>
          <a:bodyPr wrap="none">
            <a:spAutoFit/>
          </a:bodyPr>
          <a:lstStyle/>
          <a:p>
            <a:r>
              <a:rPr lang="ja-JP" altLang="en-US" sz="2400" dirty="0">
                <a:latin typeface="メイリオ" panose="020B0604030504040204" pitchFamily="50" charset="-128"/>
                <a:ea typeface="メイリオ" panose="020B0604030504040204" pitchFamily="50" charset="-128"/>
              </a:rPr>
              <a:t>サンプル画像</a:t>
            </a:r>
          </a:p>
        </p:txBody>
      </p:sp>
      <p:sp>
        <p:nvSpPr>
          <p:cNvPr id="7" name="正方形/長方形 6"/>
          <p:cNvSpPr/>
          <p:nvPr/>
        </p:nvSpPr>
        <p:spPr>
          <a:xfrm>
            <a:off x="8291709" y="6193135"/>
            <a:ext cx="2031325" cy="461665"/>
          </a:xfrm>
          <a:prstGeom prst="rect">
            <a:avLst/>
          </a:prstGeom>
        </p:spPr>
        <p:txBody>
          <a:bodyPr wrap="none">
            <a:spAutoFit/>
          </a:bodyPr>
          <a:lstStyle/>
          <a:p>
            <a:r>
              <a:rPr lang="ja-JP" altLang="en-US" sz="2400" dirty="0">
                <a:latin typeface="メイリオ" panose="020B0604030504040204" pitchFamily="50" charset="-128"/>
                <a:ea typeface="メイリオ" panose="020B0604030504040204" pitchFamily="50" charset="-128"/>
              </a:rPr>
              <a:t>合成中の画像</a:t>
            </a:r>
          </a:p>
        </p:txBody>
      </p:sp>
      <p:sp>
        <p:nvSpPr>
          <p:cNvPr id="8" name="コンテンツ プレースホルダー 2"/>
          <p:cNvSpPr txBox="1">
            <a:spLocks/>
          </p:cNvSpPr>
          <p:nvPr/>
        </p:nvSpPr>
        <p:spPr>
          <a:xfrm>
            <a:off x="371354" y="1275330"/>
            <a:ext cx="5794274" cy="52444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400" dirty="0"/>
              <a:t>中央からテクスチャを</a:t>
            </a:r>
            <a:r>
              <a:rPr lang="en-US" altLang="ja-JP" sz="2400" dirty="0"/>
              <a:t>”grow”</a:t>
            </a:r>
            <a:r>
              <a:rPr lang="ja-JP" altLang="en-US" sz="2400" dirty="0"/>
              <a:t>させる</a:t>
            </a:r>
            <a:endParaRPr lang="en-US" altLang="ja-JP" sz="2400" dirty="0"/>
          </a:p>
        </p:txBody>
      </p:sp>
      <mc:AlternateContent xmlns:mc="http://schemas.openxmlformats.org/markup-compatibility/2006" xmlns:a14="http://schemas.microsoft.com/office/drawing/2010/main">
        <mc:Choice Requires="a14">
          <p:sp>
            <p:nvSpPr>
              <p:cNvPr id="9" name="正方形/長方形 8"/>
              <p:cNvSpPr/>
              <p:nvPr/>
            </p:nvSpPr>
            <p:spPr>
              <a:xfrm>
                <a:off x="6821712" y="-1608287"/>
                <a:ext cx="6807201" cy="1282018"/>
              </a:xfrm>
              <a:prstGeom prst="rect">
                <a:avLst/>
              </a:prstGeom>
            </p:spPr>
            <p:txBody>
              <a:bodyPr wrap="square">
                <a:spAutoFit/>
              </a:bodyPr>
              <a:lstStyle/>
              <a:p>
                <a:pPr lvl="2">
                  <a:spcBef>
                    <a:spcPts val="600"/>
                  </a:spcBef>
                </a:pPr>
                <a:r>
                  <a:rPr lang="en-US" altLang="ja-JP" dirty="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sSub>
                      <m:sSubPr>
                        <m:ctrlPr>
                          <a:rPr lang="en-US" altLang="ja-JP" i="1">
                            <a:latin typeface="Cambria Math" panose="02040503050406030204" pitchFamily="18" charset="0"/>
                          </a:rPr>
                        </m:ctrlPr>
                      </m:sSubPr>
                      <m:e>
                        <m:r>
                          <a:rPr lang="en-US" altLang="ja-JP" i="1">
                            <a:latin typeface="Cambria Math" panose="02040503050406030204" pitchFamily="18" charset="0"/>
                          </a:rPr>
                          <m:t>𝑤</m:t>
                        </m:r>
                      </m:e>
                      <m:sub>
                        <m:r>
                          <a:rPr lang="en-US" altLang="ja-JP" i="1">
                            <a:latin typeface="Cambria Math" panose="02040503050406030204" pitchFamily="18" charset="0"/>
                          </a:rPr>
                          <m:t>𝑏𝑒𝑠𝑡</m:t>
                        </m:r>
                      </m:sub>
                    </m:sSub>
                    <m:r>
                      <a:rPr lang="en-US" altLang="ja-JP" i="1">
                        <a:latin typeface="Cambria Math" panose="02040503050406030204" pitchFamily="18" charset="0"/>
                      </a:rPr>
                      <m:t>=</m:t>
                    </m:r>
                    <m:func>
                      <m:funcPr>
                        <m:ctrlPr>
                          <a:rPr lang="en-US" altLang="ja-JP" i="1">
                            <a:latin typeface="Cambria Math" panose="02040503050406030204" pitchFamily="18" charset="0"/>
                          </a:rPr>
                        </m:ctrlPr>
                      </m:funcPr>
                      <m:fName>
                        <m:limLow>
                          <m:limLowPr>
                            <m:ctrlPr>
                              <a:rPr lang="en-US" altLang="ja-JP" i="1">
                                <a:latin typeface="Cambria Math" panose="02040503050406030204" pitchFamily="18" charset="0"/>
                              </a:rPr>
                            </m:ctrlPr>
                          </m:limLowPr>
                          <m:e>
                            <m:r>
                              <m:rPr>
                                <m:sty m:val="p"/>
                              </m:rPr>
                              <a:rPr lang="en-US" altLang="ja-JP">
                                <a:latin typeface="Cambria Math" panose="02040503050406030204" pitchFamily="18" charset="0"/>
                              </a:rPr>
                              <m:t>argmin</m:t>
                            </m:r>
                          </m:e>
                          <m:lim>
                            <m:sSup>
                              <m:sSupPr>
                                <m:ctrlPr>
                                  <a:rPr lang="en-US" altLang="ja-JP" i="1">
                                    <a:latin typeface="Cambria Math" panose="02040503050406030204" pitchFamily="18" charset="0"/>
                                  </a:rPr>
                                </m:ctrlPr>
                              </m:sSupPr>
                              <m:e>
                                <m:r>
                                  <a:rPr lang="en-US" altLang="ja-JP" i="1">
                                    <a:latin typeface="Cambria Math" panose="02040503050406030204" pitchFamily="18" charset="0"/>
                                  </a:rPr>
                                  <m:t>𝑤</m:t>
                                </m:r>
                              </m:e>
                              <m:sup>
                                <m:r>
                                  <a:rPr lang="en-US" altLang="ja-JP" i="1">
                                    <a:latin typeface="Cambria Math" panose="02040503050406030204" pitchFamily="18" charset="0"/>
                                  </a:rPr>
                                  <m:t>′</m:t>
                                </m:r>
                              </m:sup>
                            </m:sSup>
                            <m:r>
                              <a:rPr lang="en-US" altLang="ja-JP" i="1">
                                <a:latin typeface="Cambria Math" panose="02040503050406030204" pitchFamily="18" charset="0"/>
                              </a:rPr>
                              <m:t>∈</m:t>
                            </m:r>
                            <m:sSub>
                              <m:sSubPr>
                                <m:ctrlPr>
                                  <a:rPr lang="en-US" altLang="ja-JP" i="1">
                                    <a:latin typeface="Cambria Math" panose="02040503050406030204" pitchFamily="18" charset="0"/>
                                  </a:rPr>
                                </m:ctrlPr>
                              </m:sSubPr>
                              <m:e>
                                <m:r>
                                  <a:rPr lang="en-US" altLang="ja-JP" i="1">
                                    <a:latin typeface="Cambria Math" panose="02040503050406030204" pitchFamily="18" charset="0"/>
                                  </a:rPr>
                                  <m:t>𝐼</m:t>
                                </m:r>
                              </m:e>
                              <m:sub>
                                <m:r>
                                  <a:rPr lang="en-US" altLang="ja-JP" i="1">
                                    <a:latin typeface="Cambria Math" panose="02040503050406030204" pitchFamily="18" charset="0"/>
                                  </a:rPr>
                                  <m:t>𝑠𝑚𝑝</m:t>
                                </m:r>
                              </m:sub>
                            </m:sSub>
                          </m:lim>
                        </m:limLow>
                      </m:fName>
                      <m:e>
                        <m:r>
                          <a:rPr lang="en-US" altLang="ja-JP" i="1">
                            <a:latin typeface="Cambria Math" panose="02040503050406030204" pitchFamily="18" charset="0"/>
                          </a:rPr>
                          <m:t>𝑑</m:t>
                        </m:r>
                        <m:d>
                          <m:dPr>
                            <m:ctrlPr>
                              <a:rPr lang="en-US" altLang="ja-JP" i="1">
                                <a:latin typeface="Cambria Math" panose="02040503050406030204" pitchFamily="18" charset="0"/>
                              </a:rPr>
                            </m:ctrlPr>
                          </m:dPr>
                          <m:e>
                            <m:r>
                              <a:rPr lang="en-US" altLang="ja-JP" i="1">
                                <a:latin typeface="Cambria Math" panose="02040503050406030204" pitchFamily="18" charset="0"/>
                              </a:rPr>
                              <m:t>𝑤</m:t>
                            </m:r>
                            <m:d>
                              <m:dPr>
                                <m:ctrlPr>
                                  <a:rPr lang="en-US" altLang="ja-JP" i="1">
                                    <a:latin typeface="Cambria Math" panose="02040503050406030204" pitchFamily="18" charset="0"/>
                                  </a:rPr>
                                </m:ctrlPr>
                              </m:dPr>
                              <m:e>
                                <m:r>
                                  <a:rPr lang="en-US" altLang="ja-JP" i="1">
                                    <a:latin typeface="Cambria Math" panose="02040503050406030204" pitchFamily="18" charset="0"/>
                                  </a:rPr>
                                  <m:t>𝑝</m:t>
                                </m:r>
                              </m:e>
                            </m:d>
                            <m:r>
                              <a:rPr lang="en-US" altLang="ja-JP" i="1">
                                <a:latin typeface="Cambria Math" panose="02040503050406030204" pitchFamily="18" charset="0"/>
                              </a:rPr>
                              <m:t>,</m:t>
                            </m:r>
                            <m:r>
                              <a:rPr lang="en-US" altLang="ja-JP" i="1">
                                <a:latin typeface="Cambria Math" panose="02040503050406030204" pitchFamily="18" charset="0"/>
                              </a:rPr>
                              <m:t>𝑤</m:t>
                            </m:r>
                            <m:r>
                              <a:rPr lang="en-US" altLang="ja-JP" i="1">
                                <a:latin typeface="Cambria Math" panose="02040503050406030204" pitchFamily="18" charset="0"/>
                              </a:rPr>
                              <m:t>′</m:t>
                            </m:r>
                          </m:e>
                        </m:d>
                      </m:e>
                    </m:func>
                  </m:oMath>
                </a14:m>
                <a:r>
                  <a:rPr lang="en-US" altLang="ja-JP" dirty="0">
                    <a:latin typeface="メイリオ" panose="020B0604030504040204" pitchFamily="50" charset="-128"/>
                    <a:ea typeface="メイリオ" panose="020B0604030504040204" pitchFamily="50" charset="-128"/>
                    <a:cs typeface="メイリオ" panose="020B0604030504040204" pitchFamily="50" charset="-128"/>
                  </a:rPr>
                  <a:t> </a:t>
                </a:r>
              </a:p>
              <a:p>
                <a:pPr lvl="2">
                  <a:spcBef>
                    <a:spcPts val="600"/>
                  </a:spcBef>
                </a:pPr>
                <a:r>
                  <a:rPr lang="en-US" altLang="ja-JP"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類似度</a:t>
                </a:r>
                <a14:m>
                  <m:oMath xmlns:m="http://schemas.openxmlformats.org/officeDocument/2006/math">
                    <m:r>
                      <a:rPr lang="en-US" altLang="ja-JP" i="1">
                        <a:latin typeface="Cambria Math" panose="02040503050406030204" pitchFamily="18" charset="0"/>
                      </a:rPr>
                      <m:t>𝑑</m:t>
                    </m:r>
                    <m:d>
                      <m:dPr>
                        <m:ctrlPr>
                          <a:rPr lang="en-US" altLang="ja-JP" i="1">
                            <a:latin typeface="Cambria Math" panose="02040503050406030204" pitchFamily="18" charset="0"/>
                          </a:rPr>
                        </m:ctrlPr>
                      </m:dPr>
                      <m:e>
                        <m:r>
                          <a:rPr lang="en-US" altLang="ja-JP" i="1">
                            <a:latin typeface="Cambria Math" panose="02040503050406030204" pitchFamily="18" charset="0"/>
                          </a:rPr>
                          <m:t>𝑤</m:t>
                        </m:r>
                        <m:d>
                          <m:dPr>
                            <m:ctrlPr>
                              <a:rPr lang="en-US" altLang="ja-JP" i="1">
                                <a:latin typeface="Cambria Math" panose="02040503050406030204" pitchFamily="18" charset="0"/>
                              </a:rPr>
                            </m:ctrlPr>
                          </m:dPr>
                          <m:e>
                            <m:r>
                              <a:rPr lang="en-US" altLang="ja-JP" i="1">
                                <a:latin typeface="Cambria Math" panose="02040503050406030204" pitchFamily="18" charset="0"/>
                              </a:rPr>
                              <m:t>𝑝</m:t>
                            </m:r>
                          </m:e>
                        </m:d>
                        <m:r>
                          <a:rPr lang="en-US" altLang="ja-JP" i="1">
                            <a:latin typeface="Cambria Math" panose="02040503050406030204" pitchFamily="18" charset="0"/>
                          </a:rPr>
                          <m:t>,</m:t>
                        </m:r>
                        <m:r>
                          <a:rPr lang="en-US" altLang="ja-JP" i="1">
                            <a:latin typeface="Cambria Math" panose="02040503050406030204" pitchFamily="18" charset="0"/>
                          </a:rPr>
                          <m:t>𝑤</m:t>
                        </m:r>
                        <m:r>
                          <a:rPr lang="en-US" altLang="ja-JP" i="1">
                            <a:latin typeface="Cambria Math" panose="02040503050406030204" pitchFamily="18" charset="0"/>
                          </a:rPr>
                          <m:t>′</m:t>
                        </m:r>
                      </m:e>
                    </m:d>
                  </m:oMath>
                </a14:m>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には平均二乗誤差</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(SSD)</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を利用</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pPr lvl="2">
                  <a:spcBef>
                    <a:spcPts val="600"/>
                  </a:spcBef>
                </a:pPr>
                <a:r>
                  <a:rPr lang="en-US" altLang="ja-JP" dirty="0">
                    <a:latin typeface="メイリオ" panose="020B0604030504040204" pitchFamily="50" charset="-128"/>
                    <a:ea typeface="メイリオ" panose="020B0604030504040204" pitchFamily="50" charset="-128"/>
                    <a:cs typeface="メイリオ" panose="020B0604030504040204" pitchFamily="50" charset="-128"/>
                  </a:rPr>
                  <a:t>※</a:t>
                </a:r>
                <a14:m>
                  <m:oMath xmlns:m="http://schemas.openxmlformats.org/officeDocument/2006/math">
                    <m:r>
                      <a:rPr lang="en-US" altLang="ja-JP" i="1">
                        <a:latin typeface="Cambria Math" panose="02040503050406030204" pitchFamily="18" charset="0"/>
                      </a:rPr>
                      <m:t>𝑤</m:t>
                    </m:r>
                    <m:d>
                      <m:dPr>
                        <m:ctrlPr>
                          <a:rPr lang="en-US" altLang="ja-JP" i="1">
                            <a:latin typeface="Cambria Math" panose="02040503050406030204" pitchFamily="18" charset="0"/>
                          </a:rPr>
                        </m:ctrlPr>
                      </m:dPr>
                      <m:e>
                        <m:r>
                          <a:rPr lang="en-US" altLang="ja-JP" i="1">
                            <a:latin typeface="Cambria Math" panose="02040503050406030204" pitchFamily="18" charset="0"/>
                          </a:rPr>
                          <m:t>𝑝</m:t>
                        </m:r>
                      </m:e>
                    </m:d>
                  </m:oMath>
                </a14:m>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の欠損部分は無視</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9" name="正方形/長方形 8"/>
              <p:cNvSpPr>
                <a:spLocks noRot="1" noChangeAspect="1" noMove="1" noResize="1" noEditPoints="1" noAdjustHandles="1" noChangeArrowheads="1" noChangeShapeType="1" noTextEdit="1"/>
              </p:cNvSpPr>
              <p:nvPr/>
            </p:nvSpPr>
            <p:spPr>
              <a:xfrm>
                <a:off x="6821712" y="-1608287"/>
                <a:ext cx="6807201" cy="1282018"/>
              </a:xfrm>
              <a:prstGeom prst="rect">
                <a:avLst/>
              </a:prstGeom>
              <a:blipFill rotWithShape="0">
                <a:blip r:embed="rId4"/>
                <a:stretch>
                  <a:fillRect b="-7619"/>
                </a:stretch>
              </a:blipFill>
            </p:spPr>
            <p:txBody>
              <a:bodyPr/>
              <a:lstStyle/>
              <a:p>
                <a:r>
                  <a:rPr lang="ja-JP" altLang="en-US">
                    <a:noFill/>
                  </a:rPr>
                  <a:t> </a:t>
                </a:r>
              </a:p>
            </p:txBody>
          </p:sp>
        </mc:Fallback>
      </mc:AlternateContent>
      <p:sp>
        <p:nvSpPr>
          <p:cNvPr id="11" name="正方形/長方形 10"/>
          <p:cNvSpPr/>
          <p:nvPr/>
        </p:nvSpPr>
        <p:spPr>
          <a:xfrm>
            <a:off x="342598" y="6270172"/>
            <a:ext cx="4459875" cy="461665"/>
          </a:xfrm>
          <a:prstGeom prst="rect">
            <a:avLst/>
          </a:prstGeom>
        </p:spPr>
        <p:txBody>
          <a:bodyPr wrap="none">
            <a:spAutoFit/>
          </a:bodyPr>
          <a:lstStyle/>
          <a:p>
            <a:r>
              <a:rPr lang="ja-JP" altLang="en-US" sz="2400" dirty="0">
                <a:latin typeface="メイリオ" panose="020B0604030504040204" pitchFamily="50" charset="-128"/>
                <a:ea typeface="メイリオ" panose="020B0604030504040204" pitchFamily="50" charset="-128"/>
              </a:rPr>
              <a:t>本当はもう少し複雑  </a:t>
            </a:r>
            <a:r>
              <a:rPr lang="en-US" altLang="ja-JP" sz="2400" dirty="0">
                <a:latin typeface="メイリオ" panose="020B0604030504040204" pitchFamily="50" charset="-128"/>
                <a:ea typeface="メイリオ" panose="020B0604030504040204" pitchFamily="50" charset="-128"/>
              </a:rPr>
              <a:t>(</a:t>
            </a:r>
            <a:r>
              <a:rPr lang="ja-JP" altLang="en-US" sz="2400" dirty="0">
                <a:latin typeface="メイリオ" panose="020B0604030504040204" pitchFamily="50" charset="-128"/>
                <a:ea typeface="メイリオ" panose="020B0604030504040204" pitchFamily="50" charset="-128"/>
              </a:rPr>
              <a:t>次頁へ</a:t>
            </a:r>
            <a:r>
              <a:rPr lang="en-US" altLang="ja-JP" sz="2400" dirty="0">
                <a:latin typeface="メイリオ" panose="020B0604030504040204" pitchFamily="50" charset="-128"/>
                <a:ea typeface="メイリオ" panose="020B0604030504040204" pitchFamily="50" charset="-128"/>
              </a:rPr>
              <a:t>) </a:t>
            </a:r>
            <a:endParaRPr lang="ja-JP" altLang="en-US" sz="2400" dirty="0">
              <a:latin typeface="メイリオ" panose="020B0604030504040204" pitchFamily="50" charset="-128"/>
              <a:ea typeface="メイリオ" panose="020B0604030504040204" pitchFamily="50" charset="-128"/>
            </a:endParaRPr>
          </a:p>
        </p:txBody>
      </p:sp>
      <p:pic>
        <p:nvPicPr>
          <p:cNvPr id="12" name="図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20101" y="417489"/>
            <a:ext cx="1650999" cy="1650999"/>
          </a:xfrm>
          <a:prstGeom prst="rect">
            <a:avLst/>
          </a:prstGeom>
          <a:noFill/>
          <a:ln>
            <a:noFill/>
          </a:ln>
        </p:spPr>
      </p:pic>
      <p:pic>
        <p:nvPicPr>
          <p:cNvPr id="13" name="図 12"/>
          <p:cNvPicPr>
            <a:picLocks noChangeAspect="1"/>
          </p:cNvPicPr>
          <p:nvPr/>
        </p:nvPicPr>
        <p:blipFill>
          <a:blip r:embed="rId6"/>
          <a:stretch>
            <a:fillRect/>
          </a:stretch>
        </p:blipFill>
        <p:spPr>
          <a:xfrm>
            <a:off x="7704137" y="2825317"/>
            <a:ext cx="3201988" cy="3335153"/>
          </a:xfrm>
          <a:prstGeom prst="rect">
            <a:avLst/>
          </a:prstGeom>
          <a:solidFill>
            <a:schemeClr val="bg1">
              <a:lumMod val="85000"/>
            </a:schemeClr>
          </a:solidFill>
        </p:spPr>
      </p:pic>
      <p:grpSp>
        <p:nvGrpSpPr>
          <p:cNvPr id="30" name="グループ化 29"/>
          <p:cNvGrpSpPr/>
          <p:nvPr/>
        </p:nvGrpSpPr>
        <p:grpSpPr>
          <a:xfrm>
            <a:off x="9963150" y="3349109"/>
            <a:ext cx="988206" cy="523220"/>
            <a:chOff x="9963150" y="3082409"/>
            <a:chExt cx="988206" cy="523220"/>
          </a:xfrm>
        </p:grpSpPr>
        <p:sp>
          <p:nvSpPr>
            <p:cNvPr id="2" name="正方形/長方形 1"/>
            <p:cNvSpPr/>
            <p:nvPr/>
          </p:nvSpPr>
          <p:spPr>
            <a:xfrm>
              <a:off x="9963150" y="3467100"/>
              <a:ext cx="106680" cy="106680"/>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p:cNvSpPr/>
            <p:nvPr/>
          </p:nvSpPr>
          <p:spPr>
            <a:xfrm>
              <a:off x="10582344" y="3082409"/>
              <a:ext cx="369012" cy="523220"/>
            </a:xfrm>
            <a:prstGeom prst="rect">
              <a:avLst/>
            </a:prstGeom>
          </p:spPr>
          <p:txBody>
            <a:bodyPr wrap="none">
              <a:spAutoFit/>
            </a:bodyPr>
            <a:lstStyle/>
            <a:p>
              <a:r>
                <a:rPr lang="en-US" altLang="ja-JP" sz="2800" i="1" dirty="0"/>
                <a:t>p</a:t>
              </a:r>
              <a:endParaRPr lang="ja-JP" altLang="en-US" sz="2800" dirty="0"/>
            </a:p>
          </p:txBody>
        </p:sp>
        <p:cxnSp>
          <p:nvCxnSpPr>
            <p:cNvPr id="18" name="直線コネクタ 17"/>
            <p:cNvCxnSpPr>
              <a:stCxn id="2" idx="3"/>
            </p:cNvCxnSpPr>
            <p:nvPr/>
          </p:nvCxnSpPr>
          <p:spPr>
            <a:xfrm flipV="1">
              <a:off x="10069830" y="3400425"/>
              <a:ext cx="612458" cy="12001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1" name="グループ化 30"/>
          <p:cNvGrpSpPr/>
          <p:nvPr/>
        </p:nvGrpSpPr>
        <p:grpSpPr>
          <a:xfrm>
            <a:off x="9627870" y="2796659"/>
            <a:ext cx="1797975" cy="1356241"/>
            <a:chOff x="9627870" y="2529959"/>
            <a:chExt cx="1797975" cy="1356241"/>
          </a:xfrm>
        </p:grpSpPr>
        <p:sp>
          <p:nvSpPr>
            <p:cNvPr id="14" name="正方形/長方形 13"/>
            <p:cNvSpPr/>
            <p:nvPr/>
          </p:nvSpPr>
          <p:spPr>
            <a:xfrm>
              <a:off x="9627870" y="3139440"/>
              <a:ext cx="746760" cy="74676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p:cNvSpPr/>
            <p:nvPr/>
          </p:nvSpPr>
          <p:spPr>
            <a:xfrm>
              <a:off x="10582344" y="2529959"/>
              <a:ext cx="843501" cy="523220"/>
            </a:xfrm>
            <a:prstGeom prst="rect">
              <a:avLst/>
            </a:prstGeom>
          </p:spPr>
          <p:txBody>
            <a:bodyPr wrap="none">
              <a:spAutoFit/>
            </a:bodyPr>
            <a:lstStyle/>
            <a:p>
              <a:r>
                <a:rPr lang="en-US" altLang="ja-JP" sz="2800" i="1" dirty="0"/>
                <a:t>w</a:t>
              </a:r>
              <a:r>
                <a:rPr lang="en-US" altLang="ja-JP" sz="2800" dirty="0"/>
                <a:t>(</a:t>
              </a:r>
              <a:r>
                <a:rPr lang="en-US" altLang="ja-JP" sz="2800" i="1" dirty="0"/>
                <a:t>p</a:t>
              </a:r>
              <a:r>
                <a:rPr lang="en-US" altLang="ja-JP" sz="2800" dirty="0"/>
                <a:t>)</a:t>
              </a:r>
              <a:endParaRPr lang="ja-JP" altLang="en-US" sz="2800" dirty="0"/>
            </a:p>
          </p:txBody>
        </p:sp>
        <p:cxnSp>
          <p:nvCxnSpPr>
            <p:cNvPr id="19" name="直線コネクタ 18"/>
            <p:cNvCxnSpPr>
              <a:stCxn id="14" idx="0"/>
            </p:cNvCxnSpPr>
            <p:nvPr/>
          </p:nvCxnSpPr>
          <p:spPr>
            <a:xfrm flipV="1">
              <a:off x="10001250" y="2847975"/>
              <a:ext cx="681038" cy="29146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9" name="グループ化 28"/>
          <p:cNvGrpSpPr/>
          <p:nvPr/>
        </p:nvGrpSpPr>
        <p:grpSpPr>
          <a:xfrm>
            <a:off x="8510270" y="503283"/>
            <a:ext cx="3541707" cy="1428932"/>
            <a:chOff x="8510270" y="236583"/>
            <a:chExt cx="3541707" cy="1428932"/>
          </a:xfrm>
        </p:grpSpPr>
        <p:sp>
          <p:nvSpPr>
            <p:cNvPr id="23" name="正方形/長方形 22"/>
            <p:cNvSpPr/>
            <p:nvPr/>
          </p:nvSpPr>
          <p:spPr>
            <a:xfrm>
              <a:off x="8510270" y="918755"/>
              <a:ext cx="746760" cy="74676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正方形/長方形 23"/>
            <p:cNvSpPr/>
            <p:nvPr/>
          </p:nvSpPr>
          <p:spPr>
            <a:xfrm>
              <a:off x="8757013" y="468812"/>
              <a:ext cx="746760" cy="74676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正方形/長方形 24"/>
            <p:cNvSpPr/>
            <p:nvPr/>
          </p:nvSpPr>
          <p:spPr>
            <a:xfrm>
              <a:off x="9076327" y="817155"/>
              <a:ext cx="746760" cy="74676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正方形/長方形 25"/>
            <p:cNvSpPr/>
            <p:nvPr/>
          </p:nvSpPr>
          <p:spPr>
            <a:xfrm>
              <a:off x="9250498" y="236583"/>
              <a:ext cx="746760" cy="74676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正方形/長方形 27"/>
            <p:cNvSpPr/>
            <p:nvPr/>
          </p:nvSpPr>
          <p:spPr>
            <a:xfrm>
              <a:off x="10328428" y="698499"/>
              <a:ext cx="1723549" cy="830997"/>
            </a:xfrm>
            <a:prstGeom prst="rect">
              <a:avLst/>
            </a:prstGeom>
          </p:spPr>
          <p:txBody>
            <a:bodyPr wrap="none">
              <a:spAutoFit/>
            </a:bodyPr>
            <a:lstStyle/>
            <a:p>
              <a:r>
                <a:rPr lang="ja-JP" altLang="en-US" sz="2400" dirty="0">
                  <a:latin typeface="メイリオ" panose="020B0604030504040204" pitchFamily="50" charset="-128"/>
                  <a:ea typeface="メイリオ" panose="020B0604030504040204" pitchFamily="50" charset="-128"/>
                </a:rPr>
                <a:t>近傍が似た</a:t>
              </a:r>
              <a:endParaRPr lang="en-US" altLang="ja-JP" sz="2400" dirty="0">
                <a:latin typeface="メイリオ" panose="020B0604030504040204" pitchFamily="50" charset="-128"/>
                <a:ea typeface="メイリオ" panose="020B0604030504040204" pitchFamily="50" charset="-128"/>
              </a:endParaRPr>
            </a:p>
            <a:p>
              <a:r>
                <a:rPr lang="ja-JP" altLang="en-US" sz="2400" dirty="0">
                  <a:latin typeface="メイリオ" panose="020B0604030504040204" pitchFamily="50" charset="-128"/>
                  <a:ea typeface="メイリオ" panose="020B0604030504040204" pitchFamily="50" charset="-128"/>
                </a:rPr>
                <a:t>画素を検索</a:t>
              </a:r>
            </a:p>
          </p:txBody>
        </p:sp>
      </p:grpSp>
      <p:sp>
        <p:nvSpPr>
          <p:cNvPr id="32" name="フリーフォーム 31"/>
          <p:cNvSpPr/>
          <p:nvPr/>
        </p:nvSpPr>
        <p:spPr>
          <a:xfrm>
            <a:off x="9969500" y="1244600"/>
            <a:ext cx="546978" cy="2489200"/>
          </a:xfrm>
          <a:custGeom>
            <a:avLst/>
            <a:gdLst>
              <a:gd name="connsiteX0" fmla="*/ 0 w 546978"/>
              <a:gd name="connsiteY0" fmla="*/ 0 h 2489200"/>
              <a:gd name="connsiteX1" fmla="*/ 546100 w 546978"/>
              <a:gd name="connsiteY1" fmla="*/ 1079500 h 2489200"/>
              <a:gd name="connsiteX2" fmla="*/ 101600 w 546978"/>
              <a:gd name="connsiteY2" fmla="*/ 2489200 h 2489200"/>
            </a:gdLst>
            <a:ahLst/>
            <a:cxnLst>
              <a:cxn ang="0">
                <a:pos x="connsiteX0" y="connsiteY0"/>
              </a:cxn>
              <a:cxn ang="0">
                <a:pos x="connsiteX1" y="connsiteY1"/>
              </a:cxn>
              <a:cxn ang="0">
                <a:pos x="connsiteX2" y="connsiteY2"/>
              </a:cxn>
            </a:cxnLst>
            <a:rect l="l" t="t" r="r" b="b"/>
            <a:pathLst>
              <a:path w="546978" h="2489200">
                <a:moveTo>
                  <a:pt x="0" y="0"/>
                </a:moveTo>
                <a:cubicBezTo>
                  <a:pt x="264583" y="332316"/>
                  <a:pt x="529167" y="664633"/>
                  <a:pt x="546100" y="1079500"/>
                </a:cubicBezTo>
                <a:cubicBezTo>
                  <a:pt x="563033" y="1494367"/>
                  <a:pt x="332316" y="1991783"/>
                  <a:pt x="101600" y="2489200"/>
                </a:cubicBezTo>
              </a:path>
            </a:pathLst>
          </a:custGeom>
          <a:noFill/>
          <a:ln w="28575">
            <a:solidFill>
              <a:srgbClr val="FF0000"/>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181744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fade">
                                      <p:cBhvr>
                                        <p:cTn id="12" dur="500"/>
                                        <p:tgtEl>
                                          <p:spTgt spid="3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9"/>
                                        </p:tgtEl>
                                        <p:attrNameLst>
                                          <p:attrName>style.visibility</p:attrName>
                                        </p:attrNameLst>
                                      </p:cBhvr>
                                      <p:to>
                                        <p:strVal val="visible"/>
                                      </p:to>
                                    </p:set>
                                    <p:animEffect transition="in" filter="fade">
                                      <p:cBhvr>
                                        <p:cTn id="17" dur="500"/>
                                        <p:tgtEl>
                                          <p:spTgt spid="2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2"/>
                                        </p:tgtEl>
                                        <p:attrNameLst>
                                          <p:attrName>style.visibility</p:attrName>
                                        </p:attrNameLst>
                                      </p:cBhvr>
                                      <p:to>
                                        <p:strVal val="visible"/>
                                      </p:to>
                                    </p:set>
                                    <p:animEffect transition="in" filter="fade">
                                      <p:cBhvr>
                                        <p:cTn id="22"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コンテンツ プレースホルダー 2"/>
              <p:cNvSpPr>
                <a:spLocks noGrp="1"/>
              </p:cNvSpPr>
              <p:nvPr>
                <p:ph idx="1"/>
              </p:nvPr>
            </p:nvSpPr>
            <p:spPr>
              <a:xfrm>
                <a:off x="502785" y="1484132"/>
                <a:ext cx="6217329" cy="5073318"/>
              </a:xfrm>
              <a:solidFill>
                <a:schemeClr val="accent4">
                  <a:lumMod val="20000"/>
                  <a:lumOff val="80000"/>
                </a:schemeClr>
              </a:solidFill>
            </p:spPr>
            <p:txBody>
              <a:bodyPr>
                <a:normAutofit fontScale="92500"/>
              </a:bodyPr>
              <a:lstStyle/>
              <a:p>
                <a:pPr marL="0" indent="0">
                  <a:lnSpc>
                    <a:spcPct val="100000"/>
                  </a:lnSpc>
                  <a:spcBef>
                    <a:spcPts val="600"/>
                  </a:spcBef>
                  <a:buNone/>
                </a:pPr>
                <a:r>
                  <a:rPr lang="ja-JP" altLang="en-US" sz="2400" dirty="0"/>
                  <a:t>入力 </a:t>
                </a:r>
                <a:r>
                  <a:rPr lang="en-US" altLang="ja-JP" sz="2400" dirty="0"/>
                  <a:t>: </a:t>
                </a:r>
                <a:r>
                  <a:rPr lang="ja-JP" altLang="en-US" sz="2400" dirty="0"/>
                  <a:t>サンプル画像 </a:t>
                </a:r>
                <a:r>
                  <a:rPr lang="en-US" altLang="ja-JP" sz="2400" i="1" dirty="0" err="1"/>
                  <a:t>I</a:t>
                </a:r>
                <a:r>
                  <a:rPr lang="en-US" altLang="ja-JP" sz="2400" i="1" baseline="-25000" dirty="0" err="1"/>
                  <a:t>smp</a:t>
                </a:r>
                <a:r>
                  <a:rPr lang="en-US" altLang="ja-JP" sz="2400" dirty="0"/>
                  <a:t> </a:t>
                </a:r>
                <a:r>
                  <a:rPr lang="ja-JP" altLang="en-US" sz="2400" dirty="0" err="1"/>
                  <a:t>，</a:t>
                </a:r>
                <a:r>
                  <a:rPr lang="ja-JP" altLang="en-US" sz="2400" dirty="0"/>
                  <a:t>近傍サイズ</a:t>
                </a:r>
                <a:r>
                  <a:rPr lang="en-US" altLang="ja-JP" sz="2400" i="1" dirty="0"/>
                  <a:t>k</a:t>
                </a:r>
              </a:p>
              <a:p>
                <a:pPr marL="0" indent="0">
                  <a:lnSpc>
                    <a:spcPct val="100000"/>
                  </a:lnSpc>
                  <a:spcBef>
                    <a:spcPts val="600"/>
                  </a:spcBef>
                  <a:buNone/>
                </a:pPr>
                <a:r>
                  <a:rPr lang="ja-JP" altLang="en-US" sz="2400" dirty="0"/>
                  <a:t>出力 </a:t>
                </a:r>
                <a:r>
                  <a:rPr lang="en-US" altLang="ja-JP" sz="2400" dirty="0"/>
                  <a:t>: </a:t>
                </a:r>
                <a:r>
                  <a:rPr lang="ja-JP" altLang="en-US" sz="2400" dirty="0"/>
                  <a:t>合成画像 </a:t>
                </a:r>
                <a:r>
                  <a:rPr lang="en-US" altLang="ja-JP" sz="2400" i="1" dirty="0"/>
                  <a:t>I</a:t>
                </a:r>
                <a:r>
                  <a:rPr lang="en-US" altLang="ja-JP" sz="2400" dirty="0"/>
                  <a:t> </a:t>
                </a:r>
              </a:p>
              <a:p>
                <a:pPr marL="0" indent="0">
                  <a:lnSpc>
                    <a:spcPct val="100000"/>
                  </a:lnSpc>
                  <a:spcBef>
                    <a:spcPts val="600"/>
                  </a:spcBef>
                  <a:buNone/>
                </a:pPr>
                <a:endParaRPr lang="en-US" altLang="ja-JP" sz="700" dirty="0"/>
              </a:p>
              <a:p>
                <a:pPr marL="457200" indent="-457200">
                  <a:lnSpc>
                    <a:spcPct val="100000"/>
                  </a:lnSpc>
                  <a:spcBef>
                    <a:spcPts val="600"/>
                  </a:spcBef>
                  <a:buAutoNum type="arabicPeriod"/>
                </a:pPr>
                <a:r>
                  <a:rPr lang="ja-JP" altLang="en-US" sz="2400" dirty="0"/>
                  <a:t>画像</a:t>
                </a:r>
                <a:r>
                  <a:rPr lang="en-US" altLang="ja-JP" sz="2400" i="1" dirty="0"/>
                  <a:t>I </a:t>
                </a:r>
                <a:r>
                  <a:rPr lang="ja-JP" altLang="en-US" sz="2400" dirty="0"/>
                  <a:t>の中心</a:t>
                </a:r>
                <a:r>
                  <a:rPr lang="en-US" altLang="ja-JP" sz="2400" dirty="0"/>
                  <a:t>3x3</a:t>
                </a:r>
                <a:r>
                  <a:rPr lang="ja-JP" altLang="en-US" sz="2400" dirty="0"/>
                  <a:t>画素をランダム初期化</a:t>
                </a:r>
                <a:endParaRPr lang="en-US" altLang="ja-JP" sz="2400" dirty="0"/>
              </a:p>
              <a:p>
                <a:pPr marL="457200" indent="-457200">
                  <a:lnSpc>
                    <a:spcPct val="100000"/>
                  </a:lnSpc>
                  <a:spcBef>
                    <a:spcPts val="600"/>
                  </a:spcBef>
                  <a:buAutoNum type="arabicPeriod"/>
                </a:pPr>
                <a:r>
                  <a:rPr lang="ja-JP" altLang="en-US" sz="2400" dirty="0"/>
                  <a:t>以下を繰り返す</a:t>
                </a:r>
                <a:r>
                  <a:rPr lang="en-US" altLang="ja-JP" sz="2400" dirty="0"/>
                  <a:t>  </a:t>
                </a:r>
              </a:p>
              <a:p>
                <a:pPr marL="457200" lvl="1" indent="0">
                  <a:lnSpc>
                    <a:spcPct val="100000"/>
                  </a:lnSpc>
                  <a:spcBef>
                    <a:spcPts val="600"/>
                  </a:spcBef>
                  <a:buNone/>
                </a:pPr>
                <a:r>
                  <a:rPr lang="en-US" altLang="ja-JP" sz="1700" dirty="0"/>
                  <a:t>2.1 </a:t>
                </a:r>
                <a:r>
                  <a:rPr lang="ja-JP" altLang="en-US" sz="1700" dirty="0"/>
                  <a:t>既合成部分の隣接画素 </a:t>
                </a:r>
                <a:r>
                  <a:rPr lang="en-US" altLang="ja-JP" sz="1700" i="1" dirty="0"/>
                  <a:t>p</a:t>
                </a:r>
                <a:r>
                  <a:rPr lang="en-US" altLang="ja-JP" sz="1700" dirty="0"/>
                  <a:t> </a:t>
                </a:r>
                <a:r>
                  <a:rPr lang="ja-JP" altLang="en-US" sz="1700" dirty="0"/>
                  <a:t>を選択</a:t>
                </a:r>
                <a:endParaRPr lang="en-US" altLang="ja-JP" sz="1700" dirty="0"/>
              </a:p>
              <a:p>
                <a:pPr marL="457200" lvl="1" indent="0">
                  <a:lnSpc>
                    <a:spcPct val="100000"/>
                  </a:lnSpc>
                  <a:spcBef>
                    <a:spcPts val="600"/>
                  </a:spcBef>
                  <a:buNone/>
                </a:pPr>
                <a:r>
                  <a:rPr lang="en-US" altLang="ja-JP" sz="1700" dirty="0"/>
                  <a:t>2.2 </a:t>
                </a:r>
                <a:r>
                  <a:rPr lang="en-US" altLang="ja-JP" sz="1700" i="1" dirty="0"/>
                  <a:t>p</a:t>
                </a:r>
                <a:r>
                  <a:rPr lang="ja-JP" altLang="en-US" sz="1700" dirty="0"/>
                  <a:t>の近傍 </a:t>
                </a:r>
                <a:r>
                  <a:rPr lang="en-US" altLang="ja-JP" sz="1700" i="1" dirty="0"/>
                  <a:t>w</a:t>
                </a:r>
                <a:r>
                  <a:rPr lang="en-US" altLang="ja-JP" sz="1700" dirty="0"/>
                  <a:t>(</a:t>
                </a:r>
                <a:r>
                  <a:rPr lang="en-US" altLang="ja-JP" sz="1700" i="1" dirty="0"/>
                  <a:t>p</a:t>
                </a:r>
                <a:r>
                  <a:rPr lang="en-US" altLang="ja-JP" sz="1700" dirty="0"/>
                  <a:t>) </a:t>
                </a:r>
                <a:r>
                  <a:rPr lang="ja-JP" altLang="en-US" sz="1700" dirty="0"/>
                  <a:t>と最も似た領域 </a:t>
                </a:r>
                <a:r>
                  <a:rPr lang="en-US" altLang="ja-JP" sz="1700" i="1" dirty="0" err="1"/>
                  <a:t>w</a:t>
                </a:r>
                <a:r>
                  <a:rPr lang="en-US" altLang="ja-JP" sz="1700" i="1" baseline="-25000" dirty="0" err="1"/>
                  <a:t>best</a:t>
                </a:r>
                <a:r>
                  <a:rPr lang="ja-JP" altLang="en-US" sz="1700" dirty="0"/>
                  <a:t>を </a:t>
                </a:r>
                <a:r>
                  <a:rPr lang="en-US" altLang="ja-JP" sz="1700" i="1" dirty="0" err="1"/>
                  <a:t>I</a:t>
                </a:r>
                <a:r>
                  <a:rPr lang="en-US" altLang="ja-JP" sz="1700" i="1" baseline="-25000" dirty="0" err="1"/>
                  <a:t>smp</a:t>
                </a:r>
                <a:r>
                  <a:rPr lang="en-US" altLang="ja-JP" sz="1700" dirty="0"/>
                  <a:t> </a:t>
                </a:r>
                <a:r>
                  <a:rPr lang="ja-JP" altLang="en-US" sz="1700" dirty="0"/>
                  <a:t>より検索</a:t>
                </a:r>
                <a:endParaRPr lang="en-US" altLang="ja-JP" sz="1700" i="1" dirty="0"/>
              </a:p>
              <a:p>
                <a:pPr marL="457200" lvl="1" indent="0">
                  <a:lnSpc>
                    <a:spcPct val="100000"/>
                  </a:lnSpc>
                  <a:spcBef>
                    <a:spcPts val="600"/>
                  </a:spcBef>
                  <a:buNone/>
                </a:pPr>
                <a:r>
                  <a:rPr lang="en-US" altLang="ja-JP" sz="1700" dirty="0">
                    <a:solidFill>
                      <a:srgbClr val="FF0000"/>
                    </a:solidFill>
                  </a:rPr>
                  <a:t>2.3  </a:t>
                </a:r>
                <a14:m>
                  <m:oMath xmlns:m="http://schemas.openxmlformats.org/officeDocument/2006/math">
                    <m:r>
                      <a:rPr lang="en-US" altLang="ja-JP" sz="1700" i="1">
                        <a:solidFill>
                          <a:srgbClr val="FF0000"/>
                        </a:solidFill>
                        <a:latin typeface="Cambria Math" panose="02040503050406030204" pitchFamily="18" charset="0"/>
                      </a:rPr>
                      <m:t>𝑑</m:t>
                    </m:r>
                    <m:d>
                      <m:dPr>
                        <m:ctrlPr>
                          <a:rPr lang="en-US" altLang="ja-JP" sz="1700" i="1">
                            <a:solidFill>
                              <a:srgbClr val="FF0000"/>
                            </a:solidFill>
                            <a:latin typeface="Cambria Math" panose="02040503050406030204" pitchFamily="18" charset="0"/>
                          </a:rPr>
                        </m:ctrlPr>
                      </m:dPr>
                      <m:e>
                        <m:r>
                          <a:rPr lang="en-US" altLang="ja-JP" sz="1700" i="1">
                            <a:solidFill>
                              <a:srgbClr val="FF0000"/>
                            </a:solidFill>
                            <a:latin typeface="Cambria Math" panose="02040503050406030204" pitchFamily="18" charset="0"/>
                          </a:rPr>
                          <m:t>𝑤</m:t>
                        </m:r>
                        <m:d>
                          <m:dPr>
                            <m:ctrlPr>
                              <a:rPr lang="en-US" altLang="ja-JP" sz="1700" i="1">
                                <a:solidFill>
                                  <a:srgbClr val="FF0000"/>
                                </a:solidFill>
                                <a:latin typeface="Cambria Math" panose="02040503050406030204" pitchFamily="18" charset="0"/>
                              </a:rPr>
                            </m:ctrlPr>
                          </m:dPr>
                          <m:e>
                            <m:r>
                              <a:rPr lang="en-US" altLang="ja-JP" sz="1700" i="1">
                                <a:solidFill>
                                  <a:srgbClr val="FF0000"/>
                                </a:solidFill>
                                <a:latin typeface="Cambria Math" panose="02040503050406030204" pitchFamily="18" charset="0"/>
                              </a:rPr>
                              <m:t>𝑝</m:t>
                            </m:r>
                          </m:e>
                        </m:d>
                        <m:r>
                          <a:rPr lang="en-US" altLang="ja-JP" sz="1700" i="1">
                            <a:solidFill>
                              <a:srgbClr val="FF0000"/>
                            </a:solidFill>
                            <a:latin typeface="Cambria Math" panose="02040503050406030204" pitchFamily="18" charset="0"/>
                          </a:rPr>
                          <m:t>,</m:t>
                        </m:r>
                        <m:r>
                          <a:rPr lang="en-US" altLang="ja-JP" sz="1700" i="1">
                            <a:solidFill>
                              <a:srgbClr val="FF0000"/>
                            </a:solidFill>
                            <a:latin typeface="Cambria Math" panose="02040503050406030204" pitchFamily="18" charset="0"/>
                          </a:rPr>
                          <m:t>𝑤</m:t>
                        </m:r>
                        <m:r>
                          <a:rPr lang="en-US" altLang="ja-JP" sz="1700" i="1">
                            <a:solidFill>
                              <a:srgbClr val="FF0000"/>
                            </a:solidFill>
                            <a:latin typeface="Cambria Math" panose="02040503050406030204" pitchFamily="18" charset="0"/>
                          </a:rPr>
                          <m:t>′</m:t>
                        </m:r>
                      </m:e>
                    </m:d>
                    <m:r>
                      <a:rPr lang="en-US" altLang="ja-JP" sz="1700" b="0" i="0" smtClean="0">
                        <a:solidFill>
                          <a:srgbClr val="FF0000"/>
                        </a:solidFill>
                        <a:latin typeface="Cambria Math" panose="02040503050406030204" pitchFamily="18" charset="0"/>
                      </a:rPr>
                      <m:t>≤</m:t>
                    </m:r>
                    <m:r>
                      <a:rPr lang="en-US" altLang="ja-JP" sz="1700" b="0" i="1" smtClean="0">
                        <a:solidFill>
                          <a:srgbClr val="FF0000"/>
                        </a:solidFill>
                        <a:latin typeface="Cambria Math" panose="02040503050406030204" pitchFamily="18" charset="0"/>
                      </a:rPr>
                      <m:t>1.1∗</m:t>
                    </m:r>
                    <m:r>
                      <a:rPr lang="en-US" altLang="ja-JP" sz="1700" i="1">
                        <a:solidFill>
                          <a:srgbClr val="FF0000"/>
                        </a:solidFill>
                        <a:latin typeface="Cambria Math" panose="02040503050406030204" pitchFamily="18" charset="0"/>
                      </a:rPr>
                      <m:t>𝑑</m:t>
                    </m:r>
                    <m:d>
                      <m:dPr>
                        <m:ctrlPr>
                          <a:rPr lang="en-US" altLang="ja-JP" sz="1700" i="1">
                            <a:solidFill>
                              <a:srgbClr val="FF0000"/>
                            </a:solidFill>
                            <a:latin typeface="Cambria Math" panose="02040503050406030204" pitchFamily="18" charset="0"/>
                          </a:rPr>
                        </m:ctrlPr>
                      </m:dPr>
                      <m:e>
                        <m:r>
                          <a:rPr lang="en-US" altLang="ja-JP" sz="1700" i="1">
                            <a:solidFill>
                              <a:srgbClr val="FF0000"/>
                            </a:solidFill>
                            <a:latin typeface="Cambria Math" panose="02040503050406030204" pitchFamily="18" charset="0"/>
                          </a:rPr>
                          <m:t>𝑤</m:t>
                        </m:r>
                        <m:d>
                          <m:dPr>
                            <m:ctrlPr>
                              <a:rPr lang="en-US" altLang="ja-JP" sz="1700" i="1">
                                <a:solidFill>
                                  <a:srgbClr val="FF0000"/>
                                </a:solidFill>
                                <a:latin typeface="Cambria Math" panose="02040503050406030204" pitchFamily="18" charset="0"/>
                              </a:rPr>
                            </m:ctrlPr>
                          </m:dPr>
                          <m:e>
                            <m:r>
                              <a:rPr lang="en-US" altLang="ja-JP" sz="1700" i="1">
                                <a:solidFill>
                                  <a:srgbClr val="FF0000"/>
                                </a:solidFill>
                                <a:latin typeface="Cambria Math" panose="02040503050406030204" pitchFamily="18" charset="0"/>
                              </a:rPr>
                              <m:t>𝑝</m:t>
                            </m:r>
                          </m:e>
                        </m:d>
                        <m:r>
                          <a:rPr lang="en-US" altLang="ja-JP" sz="1700" i="1">
                            <a:solidFill>
                              <a:srgbClr val="FF0000"/>
                            </a:solidFill>
                            <a:latin typeface="Cambria Math" panose="02040503050406030204" pitchFamily="18" charset="0"/>
                          </a:rPr>
                          <m:t>,</m:t>
                        </m:r>
                        <m:sSub>
                          <m:sSubPr>
                            <m:ctrlPr>
                              <a:rPr lang="en-US" altLang="ja-JP" sz="1700" b="0" i="1" smtClean="0">
                                <a:solidFill>
                                  <a:srgbClr val="FF0000"/>
                                </a:solidFill>
                                <a:latin typeface="Cambria Math" panose="02040503050406030204" pitchFamily="18" charset="0"/>
                              </a:rPr>
                            </m:ctrlPr>
                          </m:sSubPr>
                          <m:e>
                            <m:r>
                              <a:rPr lang="en-US" altLang="ja-JP" sz="1700" i="1">
                                <a:solidFill>
                                  <a:srgbClr val="FF0000"/>
                                </a:solidFill>
                                <a:latin typeface="Cambria Math" panose="02040503050406030204" pitchFamily="18" charset="0"/>
                              </a:rPr>
                              <m:t>𝑤</m:t>
                            </m:r>
                          </m:e>
                          <m:sub>
                            <m:r>
                              <a:rPr lang="en-US" altLang="ja-JP" sz="1700" b="0" i="1" smtClean="0">
                                <a:solidFill>
                                  <a:srgbClr val="FF0000"/>
                                </a:solidFill>
                                <a:latin typeface="Cambria Math" panose="02040503050406030204" pitchFamily="18" charset="0"/>
                              </a:rPr>
                              <m:t>𝑏𝑒𝑠𝑡</m:t>
                            </m:r>
                          </m:sub>
                        </m:sSub>
                      </m:e>
                    </m:d>
                  </m:oMath>
                </a14:m>
                <a:r>
                  <a:rPr lang="en-US" altLang="ja-JP" sz="1700" dirty="0">
                    <a:solidFill>
                      <a:srgbClr val="FF0000"/>
                    </a:solidFill>
                  </a:rPr>
                  <a:t> </a:t>
                </a:r>
                <a:r>
                  <a:rPr lang="ja-JP" altLang="en-US" sz="1700" dirty="0">
                    <a:solidFill>
                      <a:srgbClr val="FF0000"/>
                    </a:solidFill>
                  </a:rPr>
                  <a:t>を満たすすべての　</a:t>
                </a:r>
                <a:endParaRPr lang="en-US" altLang="ja-JP" sz="1700" dirty="0">
                  <a:solidFill>
                    <a:srgbClr val="FF0000"/>
                  </a:solidFill>
                </a:endParaRPr>
              </a:p>
              <a:p>
                <a:pPr marL="457200" lvl="1" indent="0">
                  <a:lnSpc>
                    <a:spcPct val="100000"/>
                  </a:lnSpc>
                  <a:spcBef>
                    <a:spcPts val="600"/>
                  </a:spcBef>
                  <a:buNone/>
                </a:pPr>
                <a:r>
                  <a:rPr lang="ja-JP" altLang="en-US" sz="1700" dirty="0">
                    <a:solidFill>
                      <a:srgbClr val="FF0000"/>
                    </a:solidFill>
                  </a:rPr>
                  <a:t>　　</a:t>
                </a:r>
                <a14:m>
                  <m:oMath xmlns:m="http://schemas.openxmlformats.org/officeDocument/2006/math">
                    <m:r>
                      <a:rPr lang="en-US" altLang="ja-JP" sz="1700" i="1">
                        <a:solidFill>
                          <a:srgbClr val="FF0000"/>
                        </a:solidFill>
                        <a:latin typeface="Cambria Math" panose="02040503050406030204" pitchFamily="18" charset="0"/>
                      </a:rPr>
                      <m:t>𝑤</m:t>
                    </m:r>
                    <m:r>
                      <a:rPr lang="en-US" altLang="ja-JP" sz="1700" i="1">
                        <a:solidFill>
                          <a:srgbClr val="FF0000"/>
                        </a:solidFill>
                        <a:latin typeface="Cambria Math" panose="02040503050406030204" pitchFamily="18" charset="0"/>
                      </a:rPr>
                      <m:t>′</m:t>
                    </m:r>
                  </m:oMath>
                </a14:m>
                <a:r>
                  <a:rPr lang="ja-JP" altLang="en-US" sz="1700" dirty="0">
                    <a:solidFill>
                      <a:srgbClr val="FF0000"/>
                    </a:solidFill>
                  </a:rPr>
                  <a:t>を</a:t>
                </a:r>
                <a:r>
                  <a:rPr lang="en-US" altLang="ja-JP" sz="1700" i="1" dirty="0">
                    <a:solidFill>
                      <a:srgbClr val="FF0000"/>
                    </a:solidFill>
                  </a:rPr>
                  <a:t>I</a:t>
                </a:r>
                <a:r>
                  <a:rPr lang="en-US" altLang="ja-JP" sz="1700" i="1" baseline="-25000" dirty="0">
                    <a:solidFill>
                      <a:srgbClr val="FF0000"/>
                    </a:solidFill>
                  </a:rPr>
                  <a:t>smp</a:t>
                </a:r>
                <a:r>
                  <a:rPr lang="en-US" altLang="ja-JP" sz="1700" dirty="0">
                    <a:solidFill>
                      <a:srgbClr val="FF0000"/>
                    </a:solidFill>
                  </a:rPr>
                  <a:t> </a:t>
                </a:r>
                <a:r>
                  <a:rPr lang="ja-JP" altLang="en-US" sz="1700" dirty="0">
                    <a:solidFill>
                      <a:srgbClr val="FF0000"/>
                    </a:solidFill>
                  </a:rPr>
                  <a:t>より検索</a:t>
                </a:r>
                <a:endParaRPr lang="en-US" altLang="ja-JP" sz="1700" dirty="0">
                  <a:solidFill>
                    <a:srgbClr val="FF0000"/>
                  </a:solidFill>
                </a:endParaRPr>
              </a:p>
              <a:p>
                <a:pPr marL="457200" lvl="1" indent="0">
                  <a:lnSpc>
                    <a:spcPct val="100000"/>
                  </a:lnSpc>
                  <a:spcBef>
                    <a:spcPts val="600"/>
                  </a:spcBef>
                  <a:buNone/>
                </a:pPr>
                <a:r>
                  <a:rPr lang="en-US" altLang="ja-JP" sz="1700" dirty="0">
                    <a:solidFill>
                      <a:srgbClr val="FF0000"/>
                    </a:solidFill>
                  </a:rPr>
                  <a:t>2.4 </a:t>
                </a:r>
                <a:r>
                  <a:rPr lang="ja-JP" altLang="en-US" sz="1700" dirty="0">
                    <a:solidFill>
                      <a:srgbClr val="FF0000"/>
                    </a:solidFill>
                  </a:rPr>
                  <a:t>発見した</a:t>
                </a:r>
                <a14:m>
                  <m:oMath xmlns:m="http://schemas.openxmlformats.org/officeDocument/2006/math">
                    <m:r>
                      <a:rPr lang="ja-JP" altLang="en-US" sz="1700" i="1" dirty="0" smtClean="0">
                        <a:solidFill>
                          <a:srgbClr val="FF0000"/>
                        </a:solidFill>
                        <a:latin typeface="Cambria Math" panose="02040503050406030204" pitchFamily="18" charset="0"/>
                      </a:rPr>
                      <m:t>複数の</m:t>
                    </m:r>
                    <m:r>
                      <a:rPr lang="en-US" altLang="ja-JP" sz="1700" i="1">
                        <a:solidFill>
                          <a:srgbClr val="FF0000"/>
                        </a:solidFill>
                        <a:latin typeface="Cambria Math" panose="02040503050406030204" pitchFamily="18" charset="0"/>
                      </a:rPr>
                      <m:t>𝑤</m:t>
                    </m:r>
                    <m:r>
                      <a:rPr lang="en-US" altLang="ja-JP" sz="1700" i="1">
                        <a:solidFill>
                          <a:srgbClr val="FF0000"/>
                        </a:solidFill>
                        <a:latin typeface="Cambria Math" panose="02040503050406030204" pitchFamily="18" charset="0"/>
                      </a:rPr>
                      <m:t>′</m:t>
                    </m:r>
                  </m:oMath>
                </a14:m>
                <a:r>
                  <a:rPr lang="ja-JP" altLang="en-US" sz="1700" dirty="0">
                    <a:solidFill>
                      <a:srgbClr val="FF0000"/>
                    </a:solidFill>
                  </a:rPr>
                  <a:t>の中央画素値からヒストグラムを作成</a:t>
                </a:r>
                <a:endParaRPr lang="en-US" altLang="ja-JP" sz="1700" dirty="0">
                  <a:solidFill>
                    <a:srgbClr val="FF0000"/>
                  </a:solidFill>
                </a:endParaRPr>
              </a:p>
              <a:p>
                <a:pPr marL="457200" lvl="1" indent="0">
                  <a:lnSpc>
                    <a:spcPct val="100000"/>
                  </a:lnSpc>
                  <a:spcBef>
                    <a:spcPts val="600"/>
                  </a:spcBef>
                  <a:buNone/>
                </a:pPr>
                <a:r>
                  <a:rPr lang="ja-JP" altLang="en-US" sz="1700" dirty="0">
                    <a:solidFill>
                      <a:srgbClr val="FF0000"/>
                    </a:solidFill>
                  </a:rPr>
                  <a:t>　　し，最も頻度が高いものを </a:t>
                </a:r>
                <a:r>
                  <a:rPr lang="en-US" altLang="ja-JP" sz="1700" i="1" dirty="0">
                    <a:solidFill>
                      <a:srgbClr val="FF0000"/>
                    </a:solidFill>
                  </a:rPr>
                  <a:t>p</a:t>
                </a:r>
                <a:r>
                  <a:rPr lang="en-US" altLang="ja-JP" sz="1700" dirty="0">
                    <a:solidFill>
                      <a:srgbClr val="FF0000"/>
                    </a:solidFill>
                  </a:rPr>
                  <a:t> </a:t>
                </a:r>
                <a:r>
                  <a:rPr lang="ja-JP" altLang="en-US" sz="1700" dirty="0">
                    <a:solidFill>
                      <a:srgbClr val="FF0000"/>
                    </a:solidFill>
                  </a:rPr>
                  <a:t>に代入</a:t>
                </a:r>
                <a:endParaRPr lang="en-US" altLang="ja-JP" sz="1700" dirty="0">
                  <a:solidFill>
                    <a:srgbClr val="FF0000"/>
                  </a:solidFill>
                </a:endParaRPr>
              </a:p>
              <a:p>
                <a:pPr marL="457200" lvl="1" indent="0">
                  <a:lnSpc>
                    <a:spcPct val="100000"/>
                  </a:lnSpc>
                  <a:spcBef>
                    <a:spcPts val="600"/>
                  </a:spcBef>
                  <a:buNone/>
                </a:pPr>
                <a:r>
                  <a:rPr lang="en-US" altLang="ja-JP" sz="1700" dirty="0"/>
                  <a:t>2.4 </a:t>
                </a:r>
                <a:r>
                  <a:rPr lang="ja-JP" altLang="en-US" sz="1700" dirty="0"/>
                  <a:t>全画素の合成がなされたら終了</a:t>
                </a:r>
              </a:p>
            </p:txBody>
          </p:sp>
        </mc:Choice>
        <mc:Fallback xmlns="">
          <p:sp>
            <p:nvSpPr>
              <p:cNvPr id="3" name="コンテンツ プレースホルダー 2"/>
              <p:cNvSpPr>
                <a:spLocks noGrp="1" noRot="1" noChangeAspect="1" noMove="1" noResize="1" noEditPoints="1" noAdjustHandles="1" noChangeArrowheads="1" noChangeShapeType="1" noTextEdit="1"/>
              </p:cNvSpPr>
              <p:nvPr>
                <p:ph idx="1"/>
              </p:nvPr>
            </p:nvSpPr>
            <p:spPr>
              <a:xfrm>
                <a:off x="502785" y="1484132"/>
                <a:ext cx="6217329" cy="5073318"/>
              </a:xfrm>
              <a:blipFill rotWithShape="0">
                <a:blip r:embed="rId3"/>
                <a:stretch>
                  <a:fillRect l="-1961" t="-720"/>
                </a:stretch>
              </a:blipFill>
            </p:spPr>
            <p:txBody>
              <a:bodyPr/>
              <a:lstStyle/>
              <a:p>
                <a:r>
                  <a:rPr lang="ja-JP" altLang="en-US">
                    <a:noFill/>
                  </a:rPr>
                  <a:t> </a:t>
                </a:r>
              </a:p>
            </p:txBody>
          </p:sp>
        </mc:Fallback>
      </mc:AlternateContent>
      <p:sp>
        <p:nvSpPr>
          <p:cNvPr id="9" name="正方形/長方形 8"/>
          <p:cNvSpPr/>
          <p:nvPr/>
        </p:nvSpPr>
        <p:spPr>
          <a:xfrm>
            <a:off x="371354" y="229579"/>
            <a:ext cx="6102017" cy="646331"/>
          </a:xfrm>
          <a:prstGeom prst="rect">
            <a:avLst/>
          </a:prstGeom>
        </p:spPr>
        <p:txBody>
          <a:bodyPr wrap="square">
            <a:spAutoFit/>
          </a:bodyPr>
          <a:lstStyle/>
          <a:p>
            <a:r>
              <a:rPr lang="ja-JP" altLang="en-US" sz="3600" dirty="0">
                <a:latin typeface="メイリオ" panose="020B0604030504040204" pitchFamily="50" charset="-128"/>
                <a:ea typeface="メイリオ" panose="020B0604030504040204" pitchFamily="50" charset="-128"/>
                <a:cs typeface="メイリオ" panose="020B0604030504040204" pitchFamily="50" charset="-128"/>
              </a:rPr>
              <a:t>アルゴリズム </a:t>
            </a:r>
          </a:p>
        </p:txBody>
      </p:sp>
      <p:sp>
        <p:nvSpPr>
          <p:cNvPr id="10" name="正方形/長方形 9"/>
          <p:cNvSpPr/>
          <p:nvPr/>
        </p:nvSpPr>
        <p:spPr>
          <a:xfrm>
            <a:off x="8238369" y="2126343"/>
            <a:ext cx="2031325" cy="461665"/>
          </a:xfrm>
          <a:prstGeom prst="rect">
            <a:avLst/>
          </a:prstGeom>
        </p:spPr>
        <p:txBody>
          <a:bodyPr wrap="none">
            <a:spAutoFit/>
          </a:bodyPr>
          <a:lstStyle/>
          <a:p>
            <a:r>
              <a:rPr lang="ja-JP" altLang="en-US" sz="2400" dirty="0">
                <a:latin typeface="メイリオ" panose="020B0604030504040204" pitchFamily="50" charset="-128"/>
                <a:ea typeface="メイリオ" panose="020B0604030504040204" pitchFamily="50" charset="-128"/>
              </a:rPr>
              <a:t>サンプル画像</a:t>
            </a:r>
          </a:p>
        </p:txBody>
      </p:sp>
      <p:sp>
        <p:nvSpPr>
          <p:cNvPr id="11" name="正方形/長方形 10"/>
          <p:cNvSpPr/>
          <p:nvPr/>
        </p:nvSpPr>
        <p:spPr>
          <a:xfrm>
            <a:off x="8291709" y="6193135"/>
            <a:ext cx="2031325" cy="461665"/>
          </a:xfrm>
          <a:prstGeom prst="rect">
            <a:avLst/>
          </a:prstGeom>
        </p:spPr>
        <p:txBody>
          <a:bodyPr wrap="none">
            <a:spAutoFit/>
          </a:bodyPr>
          <a:lstStyle/>
          <a:p>
            <a:r>
              <a:rPr lang="ja-JP" altLang="en-US" sz="2400" dirty="0">
                <a:latin typeface="メイリオ" panose="020B0604030504040204" pitchFamily="50" charset="-128"/>
                <a:ea typeface="メイリオ" panose="020B0604030504040204" pitchFamily="50" charset="-128"/>
              </a:rPr>
              <a:t>合成中の画像</a:t>
            </a:r>
          </a:p>
        </p:txBody>
      </p:sp>
      <p:pic>
        <p:nvPicPr>
          <p:cNvPr id="13" name="図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20101" y="417489"/>
            <a:ext cx="1650999" cy="1650999"/>
          </a:xfrm>
          <a:prstGeom prst="rect">
            <a:avLst/>
          </a:prstGeom>
          <a:noFill/>
          <a:ln>
            <a:noFill/>
          </a:ln>
        </p:spPr>
      </p:pic>
      <p:pic>
        <p:nvPicPr>
          <p:cNvPr id="14" name="図 13"/>
          <p:cNvPicPr>
            <a:picLocks noChangeAspect="1"/>
          </p:cNvPicPr>
          <p:nvPr/>
        </p:nvPicPr>
        <p:blipFill>
          <a:blip r:embed="rId5"/>
          <a:stretch>
            <a:fillRect/>
          </a:stretch>
        </p:blipFill>
        <p:spPr>
          <a:xfrm>
            <a:off x="7704137" y="2825317"/>
            <a:ext cx="3201988" cy="3335153"/>
          </a:xfrm>
          <a:prstGeom prst="rect">
            <a:avLst/>
          </a:prstGeom>
          <a:solidFill>
            <a:schemeClr val="bg1">
              <a:lumMod val="85000"/>
            </a:schemeClr>
          </a:solidFill>
        </p:spPr>
      </p:pic>
      <p:grpSp>
        <p:nvGrpSpPr>
          <p:cNvPr id="15" name="グループ化 14"/>
          <p:cNvGrpSpPr/>
          <p:nvPr/>
        </p:nvGrpSpPr>
        <p:grpSpPr>
          <a:xfrm>
            <a:off x="9963150" y="3349109"/>
            <a:ext cx="988206" cy="523220"/>
            <a:chOff x="9963150" y="3082409"/>
            <a:chExt cx="988206" cy="523220"/>
          </a:xfrm>
        </p:grpSpPr>
        <p:sp>
          <p:nvSpPr>
            <p:cNvPr id="16" name="正方形/長方形 15"/>
            <p:cNvSpPr/>
            <p:nvPr/>
          </p:nvSpPr>
          <p:spPr>
            <a:xfrm>
              <a:off x="9963150" y="3467100"/>
              <a:ext cx="106680" cy="106680"/>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正方形/長方形 16"/>
            <p:cNvSpPr/>
            <p:nvPr/>
          </p:nvSpPr>
          <p:spPr>
            <a:xfrm>
              <a:off x="10582344" y="3082409"/>
              <a:ext cx="369012" cy="523220"/>
            </a:xfrm>
            <a:prstGeom prst="rect">
              <a:avLst/>
            </a:prstGeom>
          </p:spPr>
          <p:txBody>
            <a:bodyPr wrap="none">
              <a:spAutoFit/>
            </a:bodyPr>
            <a:lstStyle/>
            <a:p>
              <a:r>
                <a:rPr lang="en-US" altLang="ja-JP" sz="2800" i="1" dirty="0"/>
                <a:t>p</a:t>
              </a:r>
              <a:endParaRPr lang="ja-JP" altLang="en-US" sz="2800" dirty="0"/>
            </a:p>
          </p:txBody>
        </p:sp>
        <p:cxnSp>
          <p:nvCxnSpPr>
            <p:cNvPr id="18" name="直線コネクタ 17"/>
            <p:cNvCxnSpPr>
              <a:stCxn id="16" idx="3"/>
            </p:cNvCxnSpPr>
            <p:nvPr/>
          </p:nvCxnSpPr>
          <p:spPr>
            <a:xfrm flipV="1">
              <a:off x="10069830" y="3400425"/>
              <a:ext cx="612458" cy="12001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9" name="グループ化 18"/>
          <p:cNvGrpSpPr/>
          <p:nvPr/>
        </p:nvGrpSpPr>
        <p:grpSpPr>
          <a:xfrm>
            <a:off x="9627870" y="2796659"/>
            <a:ext cx="1797975" cy="1356241"/>
            <a:chOff x="9627870" y="2529959"/>
            <a:chExt cx="1797975" cy="1356241"/>
          </a:xfrm>
        </p:grpSpPr>
        <p:sp>
          <p:nvSpPr>
            <p:cNvPr id="20" name="正方形/長方形 19"/>
            <p:cNvSpPr/>
            <p:nvPr/>
          </p:nvSpPr>
          <p:spPr>
            <a:xfrm>
              <a:off x="9627870" y="3139440"/>
              <a:ext cx="746760" cy="74676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p:cNvSpPr/>
            <p:nvPr/>
          </p:nvSpPr>
          <p:spPr>
            <a:xfrm>
              <a:off x="10582344" y="2529959"/>
              <a:ext cx="843501" cy="523220"/>
            </a:xfrm>
            <a:prstGeom prst="rect">
              <a:avLst/>
            </a:prstGeom>
          </p:spPr>
          <p:txBody>
            <a:bodyPr wrap="none">
              <a:spAutoFit/>
            </a:bodyPr>
            <a:lstStyle/>
            <a:p>
              <a:r>
                <a:rPr lang="en-US" altLang="ja-JP" sz="2800" i="1" dirty="0"/>
                <a:t>w</a:t>
              </a:r>
              <a:r>
                <a:rPr lang="en-US" altLang="ja-JP" sz="2800" dirty="0"/>
                <a:t>(</a:t>
              </a:r>
              <a:r>
                <a:rPr lang="en-US" altLang="ja-JP" sz="2800" i="1" dirty="0"/>
                <a:t>p</a:t>
              </a:r>
              <a:r>
                <a:rPr lang="en-US" altLang="ja-JP" sz="2800" dirty="0"/>
                <a:t>)</a:t>
              </a:r>
              <a:endParaRPr lang="ja-JP" altLang="en-US" sz="2800" dirty="0"/>
            </a:p>
          </p:txBody>
        </p:sp>
        <p:cxnSp>
          <p:nvCxnSpPr>
            <p:cNvPr id="22" name="直線コネクタ 21"/>
            <p:cNvCxnSpPr>
              <a:stCxn id="20" idx="0"/>
            </p:cNvCxnSpPr>
            <p:nvPr/>
          </p:nvCxnSpPr>
          <p:spPr>
            <a:xfrm flipV="1">
              <a:off x="10001250" y="2847975"/>
              <a:ext cx="681038" cy="29146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3" name="グループ化 22"/>
          <p:cNvGrpSpPr/>
          <p:nvPr/>
        </p:nvGrpSpPr>
        <p:grpSpPr>
          <a:xfrm>
            <a:off x="8510270" y="503283"/>
            <a:ext cx="3541707" cy="1428932"/>
            <a:chOff x="8510270" y="236583"/>
            <a:chExt cx="3541707" cy="1428932"/>
          </a:xfrm>
        </p:grpSpPr>
        <p:sp>
          <p:nvSpPr>
            <p:cNvPr id="24" name="正方形/長方形 23"/>
            <p:cNvSpPr/>
            <p:nvPr/>
          </p:nvSpPr>
          <p:spPr>
            <a:xfrm>
              <a:off x="8510270" y="918755"/>
              <a:ext cx="746760" cy="74676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正方形/長方形 24"/>
            <p:cNvSpPr/>
            <p:nvPr/>
          </p:nvSpPr>
          <p:spPr>
            <a:xfrm>
              <a:off x="8757013" y="468812"/>
              <a:ext cx="746760" cy="74676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正方形/長方形 25"/>
            <p:cNvSpPr/>
            <p:nvPr/>
          </p:nvSpPr>
          <p:spPr>
            <a:xfrm>
              <a:off x="9076327" y="817155"/>
              <a:ext cx="746760" cy="74676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正方形/長方形 26"/>
            <p:cNvSpPr/>
            <p:nvPr/>
          </p:nvSpPr>
          <p:spPr>
            <a:xfrm>
              <a:off x="9250498" y="236583"/>
              <a:ext cx="746760" cy="74676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正方形/長方形 27"/>
            <p:cNvSpPr/>
            <p:nvPr/>
          </p:nvSpPr>
          <p:spPr>
            <a:xfrm>
              <a:off x="10328428" y="698499"/>
              <a:ext cx="1723549" cy="830997"/>
            </a:xfrm>
            <a:prstGeom prst="rect">
              <a:avLst/>
            </a:prstGeom>
          </p:spPr>
          <p:txBody>
            <a:bodyPr wrap="none">
              <a:spAutoFit/>
            </a:bodyPr>
            <a:lstStyle/>
            <a:p>
              <a:r>
                <a:rPr lang="ja-JP" altLang="en-US" sz="2400" dirty="0">
                  <a:latin typeface="メイリオ" panose="020B0604030504040204" pitchFamily="50" charset="-128"/>
                  <a:ea typeface="メイリオ" panose="020B0604030504040204" pitchFamily="50" charset="-128"/>
                </a:rPr>
                <a:t>近傍が似た</a:t>
              </a:r>
              <a:endParaRPr lang="en-US" altLang="ja-JP" sz="2400" dirty="0">
                <a:latin typeface="メイリオ" panose="020B0604030504040204" pitchFamily="50" charset="-128"/>
                <a:ea typeface="メイリオ" panose="020B0604030504040204" pitchFamily="50" charset="-128"/>
              </a:endParaRPr>
            </a:p>
            <a:p>
              <a:r>
                <a:rPr lang="ja-JP" altLang="en-US" sz="2400" dirty="0">
                  <a:latin typeface="メイリオ" panose="020B0604030504040204" pitchFamily="50" charset="-128"/>
                  <a:ea typeface="メイリオ" panose="020B0604030504040204" pitchFamily="50" charset="-128"/>
                </a:rPr>
                <a:t>画素を検索</a:t>
              </a:r>
            </a:p>
          </p:txBody>
        </p:sp>
      </p:grpSp>
      <p:sp>
        <p:nvSpPr>
          <p:cNvPr id="29" name="フリーフォーム 28"/>
          <p:cNvSpPr/>
          <p:nvPr/>
        </p:nvSpPr>
        <p:spPr>
          <a:xfrm>
            <a:off x="9969500" y="1244600"/>
            <a:ext cx="546978" cy="2489200"/>
          </a:xfrm>
          <a:custGeom>
            <a:avLst/>
            <a:gdLst>
              <a:gd name="connsiteX0" fmla="*/ 0 w 546978"/>
              <a:gd name="connsiteY0" fmla="*/ 0 h 2489200"/>
              <a:gd name="connsiteX1" fmla="*/ 546100 w 546978"/>
              <a:gd name="connsiteY1" fmla="*/ 1079500 h 2489200"/>
              <a:gd name="connsiteX2" fmla="*/ 101600 w 546978"/>
              <a:gd name="connsiteY2" fmla="*/ 2489200 h 2489200"/>
            </a:gdLst>
            <a:ahLst/>
            <a:cxnLst>
              <a:cxn ang="0">
                <a:pos x="connsiteX0" y="connsiteY0"/>
              </a:cxn>
              <a:cxn ang="0">
                <a:pos x="connsiteX1" y="connsiteY1"/>
              </a:cxn>
              <a:cxn ang="0">
                <a:pos x="connsiteX2" y="connsiteY2"/>
              </a:cxn>
            </a:cxnLst>
            <a:rect l="l" t="t" r="r" b="b"/>
            <a:pathLst>
              <a:path w="546978" h="2489200">
                <a:moveTo>
                  <a:pt x="0" y="0"/>
                </a:moveTo>
                <a:cubicBezTo>
                  <a:pt x="264583" y="332316"/>
                  <a:pt x="529167" y="664633"/>
                  <a:pt x="546100" y="1079500"/>
                </a:cubicBezTo>
                <a:cubicBezTo>
                  <a:pt x="563033" y="1494367"/>
                  <a:pt x="332316" y="1991783"/>
                  <a:pt x="101600" y="2489200"/>
                </a:cubicBezTo>
              </a:path>
            </a:pathLst>
          </a:custGeom>
          <a:noFill/>
          <a:ln w="28575">
            <a:solidFill>
              <a:srgbClr val="FF0000"/>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8334165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594873" y="365126"/>
            <a:ext cx="11190727" cy="733270"/>
          </a:xfrm>
        </p:spPr>
        <p:txBody>
          <a:bodyPr>
            <a:normAutofit/>
          </a:bodyPr>
          <a:lstStyle/>
          <a:p>
            <a:r>
              <a:rPr kumimoji="1" lang="ja-JP" altLang="en-US" dirty="0"/>
              <a:t>テクスチャ合成法</a:t>
            </a:r>
          </a:p>
        </p:txBody>
      </p:sp>
      <p:sp>
        <p:nvSpPr>
          <p:cNvPr id="3" name="コンテンツ プレースホルダー 2"/>
          <p:cNvSpPr>
            <a:spLocks noGrp="1"/>
          </p:cNvSpPr>
          <p:nvPr>
            <p:ph idx="1"/>
          </p:nvPr>
        </p:nvSpPr>
        <p:spPr>
          <a:xfrm>
            <a:off x="594873" y="1343722"/>
            <a:ext cx="11190727" cy="5288571"/>
          </a:xfrm>
        </p:spPr>
        <p:txBody>
          <a:bodyPr>
            <a:normAutofit/>
          </a:bodyPr>
          <a:lstStyle/>
          <a:p>
            <a:pPr>
              <a:lnSpc>
                <a:spcPct val="120000"/>
              </a:lnSpc>
            </a:pPr>
            <a:r>
              <a:rPr kumimoji="1" lang="ja-JP" altLang="en-US" sz="2400" dirty="0"/>
              <a:t>似た局所領域を検索</a:t>
            </a:r>
            <a:endParaRPr lang="en-US" altLang="ja-JP" sz="1600" dirty="0"/>
          </a:p>
          <a:p>
            <a:pPr lvl="1">
              <a:lnSpc>
                <a:spcPct val="120000"/>
              </a:lnSpc>
            </a:pPr>
            <a:r>
              <a:rPr lang="ja-JP" altLang="en-US" sz="2000" dirty="0"/>
              <a:t>画素毎にコピーする</a:t>
            </a:r>
            <a:endParaRPr lang="en-US" altLang="ja-JP" sz="1200" dirty="0">
              <a:solidFill>
                <a:srgbClr val="FF0000"/>
              </a:solidFill>
            </a:endParaRPr>
          </a:p>
          <a:p>
            <a:pPr lvl="2">
              <a:lnSpc>
                <a:spcPct val="120000"/>
              </a:lnSpc>
            </a:pPr>
            <a:r>
              <a:rPr lang="en-US" altLang="ja-JP" sz="1400" dirty="0"/>
              <a:t>Alexei A. </a:t>
            </a:r>
            <a:r>
              <a:rPr lang="en-US" altLang="ja-JP" sz="1400" dirty="0" err="1"/>
              <a:t>Efros</a:t>
            </a:r>
            <a:r>
              <a:rPr lang="en-US" altLang="ja-JP" sz="1400" dirty="0"/>
              <a:t> and Thomas K. Leung, Texture Synthesis by Non-parametric Sampling, ICCV 1999</a:t>
            </a:r>
            <a:endParaRPr kumimoji="1" lang="en-US" altLang="ja-JP" sz="1400" dirty="0"/>
          </a:p>
          <a:p>
            <a:pPr lvl="1">
              <a:lnSpc>
                <a:spcPct val="120000"/>
              </a:lnSpc>
            </a:pPr>
            <a:r>
              <a:rPr lang="ja-JP" altLang="en-US" sz="2000" dirty="0"/>
              <a:t>画像最適化</a:t>
            </a:r>
            <a:r>
              <a:rPr lang="en-US" altLang="ja-JP" sz="2000" dirty="0"/>
              <a:t>(</a:t>
            </a:r>
            <a:r>
              <a:rPr lang="ja-JP" altLang="en-US" sz="2000" dirty="0"/>
              <a:t>片方向類似度</a:t>
            </a:r>
            <a:r>
              <a:rPr lang="en-US" altLang="ja-JP" sz="2000" dirty="0"/>
              <a:t>)</a:t>
            </a:r>
          </a:p>
          <a:p>
            <a:pPr lvl="2">
              <a:lnSpc>
                <a:spcPct val="120000"/>
              </a:lnSpc>
            </a:pPr>
            <a:r>
              <a:rPr lang="en-US" altLang="ja-JP" sz="1400" dirty="0" err="1"/>
              <a:t>Vivek</a:t>
            </a:r>
            <a:r>
              <a:rPr lang="en-US" altLang="ja-JP" sz="1400" dirty="0"/>
              <a:t> </a:t>
            </a:r>
            <a:r>
              <a:rPr lang="en-US" altLang="ja-JP" sz="1400" dirty="0" err="1"/>
              <a:t>Kwatra</a:t>
            </a:r>
            <a:r>
              <a:rPr lang="en-US" altLang="ja-JP" sz="1400" dirty="0"/>
              <a:t> et al. Texture Optimization for Example-based Synthesis, SIGGRAPH 2005</a:t>
            </a:r>
            <a:endParaRPr lang="en-US" altLang="ja-JP" sz="2400" dirty="0"/>
          </a:p>
          <a:p>
            <a:pPr lvl="1">
              <a:lnSpc>
                <a:spcPct val="120000"/>
              </a:lnSpc>
            </a:pPr>
            <a:r>
              <a:rPr lang="ja-JP" altLang="en-US" sz="2000" dirty="0"/>
              <a:t>画像最適化</a:t>
            </a:r>
            <a:r>
              <a:rPr lang="en-US" altLang="ja-JP" sz="2000" dirty="0"/>
              <a:t>(</a:t>
            </a:r>
            <a:r>
              <a:rPr lang="ja-JP" altLang="en-US" sz="2000" dirty="0"/>
              <a:t>双方向類似度</a:t>
            </a:r>
            <a:r>
              <a:rPr lang="en-US" altLang="ja-JP" sz="2000" dirty="0"/>
              <a:t>)</a:t>
            </a:r>
          </a:p>
          <a:p>
            <a:pPr lvl="2">
              <a:lnSpc>
                <a:spcPct val="120000"/>
              </a:lnSpc>
            </a:pPr>
            <a:r>
              <a:rPr lang="en-US" altLang="ja-JP" sz="1400" dirty="0" err="1"/>
              <a:t>Simakov</a:t>
            </a:r>
            <a:r>
              <a:rPr lang="en-US" altLang="ja-JP" sz="1400" dirty="0"/>
              <a:t> et al. Summarizing Visual Data Using Bidirectional Similarity, CVPR 08.</a:t>
            </a:r>
          </a:p>
          <a:p>
            <a:pPr lvl="2">
              <a:lnSpc>
                <a:spcPct val="120000"/>
              </a:lnSpc>
            </a:pPr>
            <a:r>
              <a:rPr lang="en-US" altLang="ja-JP" sz="1400" dirty="0"/>
              <a:t>Wei</a:t>
            </a:r>
            <a:r>
              <a:rPr lang="ja-JP" altLang="en-US" sz="1400" dirty="0"/>
              <a:t> </a:t>
            </a:r>
            <a:r>
              <a:rPr lang="en-US" altLang="ja-JP" sz="1400" dirty="0"/>
              <a:t>et al. Inverse texture synthesis, SIGGRAPH 08.</a:t>
            </a:r>
            <a:endParaRPr lang="ja-JP" altLang="en-US" sz="1400" dirty="0"/>
          </a:p>
          <a:p>
            <a:pPr lvl="1">
              <a:lnSpc>
                <a:spcPct val="120000"/>
              </a:lnSpc>
            </a:pPr>
            <a:r>
              <a:rPr lang="ja-JP" altLang="en-US" sz="2000" dirty="0"/>
              <a:t>高速近傍計算</a:t>
            </a:r>
            <a:endParaRPr lang="en-US" altLang="ja-JP" sz="2000" dirty="0"/>
          </a:p>
          <a:p>
            <a:pPr>
              <a:lnSpc>
                <a:spcPct val="120000"/>
              </a:lnSpc>
            </a:pPr>
            <a:r>
              <a:rPr lang="ja-JP" altLang="en-US" sz="2400" dirty="0"/>
              <a:t>目立たないシームを計算</a:t>
            </a:r>
            <a:endParaRPr lang="en-US" altLang="ja-JP" sz="2400" dirty="0"/>
          </a:p>
          <a:p>
            <a:pPr lvl="1">
              <a:lnSpc>
                <a:spcPct val="120000"/>
              </a:lnSpc>
            </a:pPr>
            <a:r>
              <a:rPr lang="en-US" altLang="ja-JP" sz="1600" dirty="0"/>
              <a:t>Image quilting</a:t>
            </a:r>
          </a:p>
          <a:p>
            <a:pPr lvl="1">
              <a:lnSpc>
                <a:spcPct val="120000"/>
              </a:lnSpc>
            </a:pPr>
            <a:r>
              <a:rPr lang="en-US" altLang="ja-JP" sz="1600" dirty="0"/>
              <a:t>Graph Cut textures</a:t>
            </a:r>
            <a:endParaRPr lang="en-US" altLang="ja-JP" sz="1800" dirty="0"/>
          </a:p>
          <a:p>
            <a:pPr marL="0" indent="0">
              <a:lnSpc>
                <a:spcPct val="120000"/>
              </a:lnSpc>
              <a:buNone/>
            </a:pPr>
            <a:endParaRPr lang="en-US" altLang="ja-JP" dirty="0"/>
          </a:p>
          <a:p>
            <a:pPr marL="0" indent="0">
              <a:lnSpc>
                <a:spcPct val="120000"/>
              </a:lnSpc>
              <a:buNone/>
            </a:pPr>
            <a:endParaRPr kumimoji="1" lang="en-US" altLang="ja-JP" dirty="0"/>
          </a:p>
        </p:txBody>
      </p:sp>
      <p:sp>
        <p:nvSpPr>
          <p:cNvPr id="4" name="正方形/長方形 3">
            <a:extLst>
              <a:ext uri="{FF2B5EF4-FFF2-40B4-BE49-F238E27FC236}">
                <a16:creationId xmlns:a16="http://schemas.microsoft.com/office/drawing/2014/main" id="{061FB9AC-72DC-49A0-90F9-DE114DA087C2}"/>
              </a:ext>
            </a:extLst>
          </p:cNvPr>
          <p:cNvSpPr/>
          <p:nvPr/>
        </p:nvSpPr>
        <p:spPr>
          <a:xfrm>
            <a:off x="1102309" y="2608778"/>
            <a:ext cx="9267818" cy="76183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0BD10764-5AD6-4E6B-B964-D074533D88FE}"/>
              </a:ext>
            </a:extLst>
          </p:cNvPr>
          <p:cNvSpPr txBox="1"/>
          <p:nvPr/>
        </p:nvSpPr>
        <p:spPr>
          <a:xfrm>
            <a:off x="6096000" y="6026081"/>
            <a:ext cx="6068291" cy="646331"/>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a:latin typeface="游ゴシック" panose="020B0400000000000000" pitchFamily="50" charset="-128"/>
                <a:ea typeface="游ゴシック" panose="020B0400000000000000" pitchFamily="50" charset="-128"/>
              </a:rPr>
              <a:t>ここから先は本講義で求める範囲を少し超えます</a:t>
            </a:r>
            <a:endParaRPr kumimoji="1" lang="en-US" altLang="ja-JP" dirty="0">
              <a:latin typeface="游ゴシック" panose="020B0400000000000000" pitchFamily="50" charset="-128"/>
              <a:ea typeface="游ゴシック" panose="020B0400000000000000" pitchFamily="50" charset="-128"/>
            </a:endParaRPr>
          </a:p>
          <a:p>
            <a:pPr marL="285750" indent="-285750">
              <a:buFont typeface="Arial" panose="020B0604020202020204" pitchFamily="34" charset="0"/>
              <a:buChar char="•"/>
            </a:pPr>
            <a:r>
              <a:rPr kumimoji="1" lang="ja-JP" altLang="en-US" dirty="0">
                <a:latin typeface="游ゴシック" panose="020B0400000000000000" pitchFamily="50" charset="-128"/>
                <a:ea typeface="游ゴシック" panose="020B0400000000000000" pitchFamily="50" charset="-128"/>
              </a:rPr>
              <a:t>．．が論文紹介の例として話をします．</a:t>
            </a:r>
          </a:p>
        </p:txBody>
      </p:sp>
    </p:spTree>
    <p:extLst>
      <p:ext uri="{BB962C8B-B14F-4D97-AF65-F5344CB8AC3E}">
        <p14:creationId xmlns:p14="http://schemas.microsoft.com/office/powerpoint/2010/main" val="41552034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776621" y="285750"/>
            <a:ext cx="10765139" cy="6572250"/>
          </a:xfrm>
        </p:spPr>
        <p:txBody>
          <a:bodyPr>
            <a:normAutofit/>
          </a:bodyPr>
          <a:lstStyle/>
          <a:p>
            <a:pPr marL="0" indent="0">
              <a:lnSpc>
                <a:spcPct val="100000"/>
              </a:lnSpc>
              <a:spcBef>
                <a:spcPts val="600"/>
              </a:spcBef>
              <a:buNone/>
            </a:pPr>
            <a:r>
              <a:rPr lang="ja-JP" altLang="en-US" sz="2400" b="1" dirty="0"/>
              <a:t>○ 講義の概要</a:t>
            </a:r>
            <a:r>
              <a:rPr lang="en-US" altLang="ja-JP" sz="2400" b="1" dirty="0"/>
              <a:t>: </a:t>
            </a:r>
          </a:p>
          <a:p>
            <a:pPr marL="0" indent="0">
              <a:lnSpc>
                <a:spcPct val="100000"/>
              </a:lnSpc>
              <a:spcBef>
                <a:spcPts val="600"/>
              </a:spcBef>
              <a:buNone/>
            </a:pPr>
            <a:r>
              <a:rPr lang="ja-JP" altLang="en-US" sz="1600" dirty="0"/>
              <a:t>　画像処理は，産業・自然科学・エンタテインメントなど，多種多様な分野の発展に関わる非常に重要な技術です．</a:t>
            </a:r>
            <a:r>
              <a:rPr lang="en-US" altLang="ja-JP" sz="1600" dirty="0"/>
              <a:t>2</a:t>
            </a:r>
            <a:r>
              <a:rPr lang="ja-JP" altLang="en-US" sz="1600" dirty="0"/>
              <a:t>年生時のデジタルメディア処理では，画像処理の基本である</a:t>
            </a:r>
            <a:r>
              <a:rPr lang="en-US" altLang="ja-JP" sz="1600" dirty="0"/>
              <a:t>『</a:t>
            </a:r>
            <a:r>
              <a:rPr lang="ja-JP" altLang="en-US" sz="1600" dirty="0"/>
              <a:t>画像データ構造・画像撮影方法・各種フィルタ・拡大縮小・補間</a:t>
            </a:r>
            <a:r>
              <a:rPr lang="en-US" altLang="ja-JP" sz="1600" dirty="0"/>
              <a:t>』</a:t>
            </a:r>
            <a:r>
              <a:rPr lang="ja-JP" altLang="en-US" sz="1600" dirty="0"/>
              <a:t>などについて紹介しました．この内容をさらに発展させ，</a:t>
            </a:r>
            <a:r>
              <a:rPr lang="ja-JP" altLang="en-US" sz="1600" b="1" u="sng" dirty="0"/>
              <a:t>本コンピュータビジョンでは，計算機が画像を認識する手法</a:t>
            </a:r>
            <a:r>
              <a:rPr lang="ja-JP" altLang="en-US" sz="1600" dirty="0"/>
              <a:t>について紹介します．具体的には，画像から目的部分を切り抜く領域分割，画像の特徴を計算機が理解できる形で記述する特徴抽出，および，抽出した特徴を用いて画像を識別するパターン認識について解説します．また，講義後半では，深層学習を用いた画像処理についても紹介します．</a:t>
            </a:r>
          </a:p>
          <a:p>
            <a:pPr marL="0" indent="0">
              <a:lnSpc>
                <a:spcPct val="100000"/>
              </a:lnSpc>
              <a:spcBef>
                <a:spcPts val="600"/>
              </a:spcBef>
              <a:buNone/>
            </a:pPr>
            <a:r>
              <a:rPr lang="ja-JP" altLang="en-US" sz="1600" dirty="0"/>
              <a:t>　本講義にて解説する技術に関して，コーディング可能な深さで理解できるよう，ソースコードを交えながら詳細な技術解説を行ないます．また，</a:t>
            </a:r>
            <a:r>
              <a:rPr lang="en-US" altLang="ja-JP" sz="1600" dirty="0"/>
              <a:t>Python</a:t>
            </a:r>
            <a:r>
              <a:rPr lang="ja-JP" altLang="en-US" sz="1600" dirty="0"/>
              <a:t>を用いたプログラミング演習を通して画像処理手法のより深い理解を目指します．講義資料は井尻の</a:t>
            </a:r>
            <a:r>
              <a:rPr lang="en-US" altLang="ja-JP" sz="1600" dirty="0"/>
              <a:t>web page </a:t>
            </a:r>
            <a:r>
              <a:rPr lang="ja-JP" altLang="en-US" sz="1600" dirty="0"/>
              <a:t>（</a:t>
            </a:r>
            <a:r>
              <a:rPr lang="en-US" altLang="ja-JP" sz="1600" dirty="0"/>
              <a:t>takashiijiri.com</a:t>
            </a:r>
            <a:r>
              <a:rPr lang="ja-JP" altLang="en-US" sz="1600" dirty="0"/>
              <a:t>）に事前にアップロードします．</a:t>
            </a:r>
          </a:p>
          <a:p>
            <a:pPr marL="0" indent="0">
              <a:lnSpc>
                <a:spcPct val="100000"/>
              </a:lnSpc>
              <a:spcBef>
                <a:spcPts val="600"/>
              </a:spcBef>
              <a:buNone/>
            </a:pPr>
            <a:endParaRPr lang="en-US" altLang="ja-JP" sz="1600" dirty="0"/>
          </a:p>
          <a:p>
            <a:pPr marL="0" indent="0">
              <a:lnSpc>
                <a:spcPct val="100000"/>
              </a:lnSpc>
              <a:spcBef>
                <a:spcPts val="600"/>
              </a:spcBef>
              <a:buNone/>
            </a:pPr>
            <a:r>
              <a:rPr lang="ja-JP" altLang="en-US" sz="2400" b="1" dirty="0"/>
              <a:t>○ 達成目標 </a:t>
            </a:r>
            <a:r>
              <a:rPr lang="en-US" altLang="ja-JP" sz="2400" b="1" dirty="0"/>
              <a:t>: </a:t>
            </a:r>
            <a:endParaRPr lang="en-US" altLang="ja-JP" sz="1800" dirty="0"/>
          </a:p>
          <a:p>
            <a:pPr marL="342900" indent="-342900">
              <a:lnSpc>
                <a:spcPct val="100000"/>
              </a:lnSpc>
              <a:spcBef>
                <a:spcPts val="600"/>
              </a:spcBef>
              <a:buAutoNum type="arabicPeriod"/>
            </a:pPr>
            <a:r>
              <a:rPr lang="ja-JP" altLang="en-US" sz="1800" dirty="0"/>
              <a:t>領域分割 </a:t>
            </a:r>
            <a:r>
              <a:rPr lang="en-US" altLang="ja-JP" sz="1800" dirty="0"/>
              <a:t>– </a:t>
            </a:r>
            <a:r>
              <a:rPr lang="ja-JP" altLang="en-US" sz="1800" dirty="0"/>
              <a:t>画像の領域分割法について主要なアルゴリズムを説明・実装できる</a:t>
            </a:r>
            <a:endParaRPr lang="en-US" altLang="ja-JP" sz="1800" dirty="0"/>
          </a:p>
          <a:p>
            <a:pPr marL="342900" indent="-342900">
              <a:lnSpc>
                <a:spcPct val="100000"/>
              </a:lnSpc>
              <a:spcBef>
                <a:spcPts val="600"/>
              </a:spcBef>
              <a:buAutoNum type="arabicPeriod"/>
            </a:pPr>
            <a:r>
              <a:rPr lang="ja-JP" altLang="en-US" sz="1800" dirty="0"/>
              <a:t>特徴抽出 </a:t>
            </a:r>
            <a:r>
              <a:rPr lang="en-US" altLang="ja-JP" sz="1800" dirty="0"/>
              <a:t>– </a:t>
            </a:r>
            <a:r>
              <a:rPr lang="ja-JP" altLang="en-US" sz="1800" dirty="0"/>
              <a:t>画像認識に必要な特徴抽出の基礎を説明・実装できる</a:t>
            </a:r>
            <a:endParaRPr lang="en-US" altLang="ja-JP" sz="1800" dirty="0"/>
          </a:p>
          <a:p>
            <a:pPr marL="342900" indent="-342900">
              <a:lnSpc>
                <a:spcPct val="100000"/>
              </a:lnSpc>
              <a:spcBef>
                <a:spcPts val="600"/>
              </a:spcBef>
              <a:buAutoNum type="arabicPeriod"/>
            </a:pPr>
            <a:r>
              <a:rPr lang="ja-JP" altLang="en-US" sz="1800" dirty="0"/>
              <a:t>パタレコ </a:t>
            </a:r>
            <a:r>
              <a:rPr lang="en-US" altLang="ja-JP" sz="1800" dirty="0"/>
              <a:t>– </a:t>
            </a:r>
            <a:r>
              <a:rPr lang="ja-JP" altLang="en-US" sz="1800" dirty="0"/>
              <a:t>画像に対するパターン認識（顔認識など）の基礎やアルゴリズムを説明・実装できる</a:t>
            </a:r>
            <a:endParaRPr lang="en-US" altLang="ja-JP" sz="1800" dirty="0"/>
          </a:p>
          <a:p>
            <a:pPr marL="342900" indent="-342900">
              <a:lnSpc>
                <a:spcPct val="100000"/>
              </a:lnSpc>
              <a:spcBef>
                <a:spcPts val="600"/>
              </a:spcBef>
              <a:buAutoNum type="arabicPeriod"/>
            </a:pPr>
            <a:endParaRPr lang="en-US" altLang="ja-JP" sz="1800" dirty="0"/>
          </a:p>
          <a:p>
            <a:pPr marL="0" indent="0">
              <a:lnSpc>
                <a:spcPct val="100000"/>
              </a:lnSpc>
              <a:spcBef>
                <a:spcPts val="600"/>
              </a:spcBef>
              <a:buNone/>
            </a:pPr>
            <a:r>
              <a:rPr lang="ja-JP" altLang="en-US" sz="2400" b="1" dirty="0"/>
              <a:t>○ 成績評価：</a:t>
            </a:r>
            <a:endParaRPr lang="en-US" altLang="ja-JP" sz="1800" strike="sngStrike" dirty="0"/>
          </a:p>
          <a:p>
            <a:pPr marL="0" indent="0">
              <a:lnSpc>
                <a:spcPct val="100000"/>
              </a:lnSpc>
              <a:spcBef>
                <a:spcPts val="600"/>
              </a:spcBef>
              <a:buNone/>
            </a:pPr>
            <a:r>
              <a:rPr lang="ja-JP" altLang="en-US" sz="1800" dirty="0"/>
              <a:t>筆記試験</a:t>
            </a:r>
            <a:r>
              <a:rPr lang="ja-JP" altLang="en-US" sz="1800" dirty="0" smtClean="0"/>
              <a:t>（</a:t>
            </a:r>
            <a:r>
              <a:rPr lang="en-US" altLang="ja-JP" sz="1800" dirty="0" smtClean="0"/>
              <a:t>4</a:t>
            </a:r>
            <a:r>
              <a:rPr lang="en-US" altLang="ja-JP" sz="1800" dirty="0" smtClean="0"/>
              <a:t>0</a:t>
            </a:r>
            <a:r>
              <a:rPr lang="en-US" altLang="ja-JP" sz="1800" dirty="0" smtClean="0"/>
              <a:t>%</a:t>
            </a:r>
            <a:r>
              <a:rPr lang="ja-JP" altLang="en-US" sz="1800" dirty="0"/>
              <a:t>），プログラミング課題（</a:t>
            </a:r>
            <a:r>
              <a:rPr lang="en-US" altLang="ja-JP" sz="1800" dirty="0"/>
              <a:t>50%</a:t>
            </a:r>
            <a:r>
              <a:rPr lang="ja-JP" altLang="en-US" sz="1800" dirty="0"/>
              <a:t>）</a:t>
            </a:r>
            <a:r>
              <a:rPr lang="ja-JP" altLang="en-US" sz="1800" dirty="0" smtClean="0"/>
              <a:t>，</a:t>
            </a:r>
            <a:r>
              <a:rPr lang="ja-JP" altLang="en-US" sz="1800" dirty="0"/>
              <a:t>ミニッツペーパー</a:t>
            </a:r>
            <a:r>
              <a:rPr lang="en-US" altLang="ja-JP" sz="1800" dirty="0" smtClean="0"/>
              <a:t>(10%)</a:t>
            </a:r>
            <a:r>
              <a:rPr lang="ja-JP" altLang="en-US" sz="1800" dirty="0"/>
              <a:t>に基づき評価します．</a:t>
            </a:r>
            <a:endParaRPr lang="en-US" altLang="ja-JP" sz="1800" strike="sngStrike" dirty="0"/>
          </a:p>
        </p:txBody>
      </p:sp>
    </p:spTree>
    <p:extLst>
      <p:ext uri="{BB962C8B-B14F-4D97-AF65-F5344CB8AC3E}">
        <p14:creationId xmlns:p14="http://schemas.microsoft.com/office/powerpoint/2010/main" val="368239859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正方形/長方形 10"/>
          <p:cNvSpPr/>
          <p:nvPr/>
        </p:nvSpPr>
        <p:spPr>
          <a:xfrm>
            <a:off x="11134755" y="977556"/>
            <a:ext cx="837235" cy="4977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dirty="0"/>
              <a:t>SKIP</a:t>
            </a:r>
            <a:endParaRPr kumimoji="1" lang="ja-JP" altLang="en-US" sz="2800" dirty="0"/>
          </a:p>
        </p:txBody>
      </p:sp>
      <p:sp>
        <p:nvSpPr>
          <p:cNvPr id="2" name="タイトル 1"/>
          <p:cNvSpPr>
            <a:spLocks noGrp="1"/>
          </p:cNvSpPr>
          <p:nvPr>
            <p:ph type="title"/>
          </p:nvPr>
        </p:nvSpPr>
        <p:spPr>
          <a:xfrm>
            <a:off x="705434" y="244286"/>
            <a:ext cx="3198910" cy="733270"/>
          </a:xfrm>
        </p:spPr>
        <p:txBody>
          <a:bodyPr>
            <a:normAutofit/>
          </a:bodyPr>
          <a:lstStyle/>
          <a:p>
            <a:r>
              <a:rPr lang="ja-JP" altLang="en-US" sz="3600" b="1" dirty="0"/>
              <a:t>画像の最適化</a:t>
            </a:r>
            <a:endParaRPr kumimoji="1" lang="ja-JP" altLang="en-US" sz="3600" b="1" dirty="0"/>
          </a:p>
        </p:txBody>
      </p:sp>
      <mc:AlternateContent xmlns:mc="http://schemas.openxmlformats.org/markup-compatibility/2006" xmlns:a14="http://schemas.microsoft.com/office/drawing/2010/main">
        <mc:Choice Requires="a14">
          <p:sp>
            <p:nvSpPr>
              <p:cNvPr id="3" name="コンテンツ プレースホルダー 2"/>
              <p:cNvSpPr>
                <a:spLocks noGrp="1"/>
              </p:cNvSpPr>
              <p:nvPr>
                <p:ph idx="1"/>
              </p:nvPr>
            </p:nvSpPr>
            <p:spPr>
              <a:xfrm>
                <a:off x="392618" y="4884057"/>
                <a:ext cx="6022697" cy="2061028"/>
              </a:xfrm>
            </p:spPr>
            <p:txBody>
              <a:bodyPr>
                <a:normAutofit/>
              </a:bodyPr>
              <a:lstStyle/>
              <a:p>
                <a:pPr marL="0" indent="0">
                  <a:buNone/>
                </a:pPr>
                <a14:m>
                  <m:oMath xmlns:m="http://schemas.openxmlformats.org/officeDocument/2006/math">
                    <m:sSub>
                      <m:sSubPr>
                        <m:ctrlPr>
                          <a:rPr lang="en-US" altLang="ja-JP" sz="2000" b="0" i="1" smtClean="0">
                            <a:latin typeface="Cambria Math" panose="02040503050406030204" pitchFamily="18" charset="0"/>
                          </a:rPr>
                        </m:ctrlPr>
                      </m:sSubPr>
                      <m:e>
                        <m:r>
                          <a:rPr lang="en-US" altLang="ja-JP" sz="2000" b="0" i="1" smtClean="0">
                            <a:latin typeface="Cambria Math" panose="02040503050406030204" pitchFamily="18" charset="0"/>
                          </a:rPr>
                          <m:t>𝑁</m:t>
                        </m:r>
                      </m:e>
                      <m:sub>
                        <m:r>
                          <a:rPr lang="en-US" altLang="ja-JP" sz="2000" b="0" i="1" smtClean="0">
                            <a:latin typeface="Cambria Math" panose="02040503050406030204" pitchFamily="18" charset="0"/>
                          </a:rPr>
                          <m:t>𝑝</m:t>
                        </m:r>
                      </m:sub>
                    </m:sSub>
                    <m:r>
                      <a:rPr lang="en-US" altLang="ja-JP" sz="2000" i="1">
                        <a:latin typeface="Cambria Math" panose="02040503050406030204" pitchFamily="18" charset="0"/>
                      </a:rPr>
                      <m:t> </m:t>
                    </m:r>
                  </m:oMath>
                </a14:m>
                <a:r>
                  <a:rPr lang="en-US" altLang="ja-JP" sz="2000" dirty="0"/>
                  <a:t>: </a:t>
                </a:r>
                <a:r>
                  <a:rPr lang="ja-JP" altLang="en-US" sz="2000" dirty="0"/>
                  <a:t>画素 </a:t>
                </a:r>
                <a14:m>
                  <m:oMath xmlns:m="http://schemas.openxmlformats.org/officeDocument/2006/math">
                    <m:r>
                      <a:rPr lang="en-US" altLang="ja-JP" sz="2000" i="1">
                        <a:latin typeface="Cambria Math" panose="02040503050406030204" pitchFamily="18" charset="0"/>
                      </a:rPr>
                      <m:t>𝑝</m:t>
                    </m:r>
                    <m:r>
                      <a:rPr lang="en-US" altLang="ja-JP" sz="2000" i="1">
                        <a:latin typeface="Cambria Math" panose="02040503050406030204" pitchFamily="18" charset="0"/>
                      </a:rPr>
                      <m:t>∈</m:t>
                    </m:r>
                    <m:r>
                      <a:rPr lang="en-US" altLang="ja-JP" sz="2000" i="1">
                        <a:latin typeface="Cambria Math" panose="02040503050406030204" pitchFamily="18" charset="0"/>
                      </a:rPr>
                      <m:t>𝑋</m:t>
                    </m:r>
                  </m:oMath>
                </a14:m>
                <a:r>
                  <a:rPr lang="en-US" altLang="ja-JP" sz="2000" i="1" dirty="0"/>
                  <a:t> </a:t>
                </a:r>
                <a:r>
                  <a:rPr lang="ja-JP" altLang="en-US" sz="2000" dirty="0"/>
                  <a:t>の近傍領域 </a:t>
                </a:r>
                <a:r>
                  <a:rPr lang="en-US" altLang="ja-JP" sz="2000" dirty="0"/>
                  <a:t>(</a:t>
                </a:r>
                <a:r>
                  <a:rPr lang="ja-JP" altLang="en-US" sz="2000" dirty="0"/>
                  <a:t>窓サイズ</a:t>
                </a:r>
                <a:r>
                  <a:rPr lang="en-US" altLang="ja-JP" sz="2000" dirty="0"/>
                  <a:t>w=16</a:t>
                </a:r>
                <a:r>
                  <a:rPr lang="ja-JP" altLang="en-US" sz="2000" dirty="0"/>
                  <a:t>など</a:t>
                </a:r>
                <a:r>
                  <a:rPr lang="en-US" altLang="ja-JP" sz="2000" dirty="0"/>
                  <a:t>)</a:t>
                </a:r>
                <a:endParaRPr lang="ja-JP" altLang="en-US" sz="2000" dirty="0"/>
              </a:p>
              <a:p>
                <a:pPr marL="0" indent="0">
                  <a:buNone/>
                </a:pPr>
                <a14:m>
                  <m:oMath xmlns:m="http://schemas.openxmlformats.org/officeDocument/2006/math">
                    <m:sSub>
                      <m:sSubPr>
                        <m:ctrlPr>
                          <a:rPr lang="en-US" altLang="ja-JP" sz="2000" i="1">
                            <a:latin typeface="Cambria Math" panose="02040503050406030204" pitchFamily="18" charset="0"/>
                          </a:rPr>
                        </m:ctrlPr>
                      </m:sSubPr>
                      <m:e>
                        <m:r>
                          <a:rPr lang="en-US" altLang="ja-JP" sz="2000" b="1" i="0" smtClean="0">
                            <a:latin typeface="Cambria Math" panose="02040503050406030204" pitchFamily="18" charset="0"/>
                          </a:rPr>
                          <m:t>𝐱</m:t>
                        </m:r>
                      </m:e>
                      <m:sub>
                        <m:r>
                          <a:rPr lang="en-US" altLang="ja-JP" sz="2000" i="1">
                            <a:latin typeface="Cambria Math" panose="02040503050406030204" pitchFamily="18" charset="0"/>
                          </a:rPr>
                          <m:t>𝑝</m:t>
                        </m:r>
                      </m:sub>
                    </m:sSub>
                    <m:r>
                      <a:rPr lang="en-US" altLang="ja-JP" sz="2000" i="1">
                        <a:latin typeface="Cambria Math" panose="02040503050406030204" pitchFamily="18" charset="0"/>
                      </a:rPr>
                      <m:t> </m:t>
                    </m:r>
                  </m:oMath>
                </a14:m>
                <a:r>
                  <a:rPr lang="en-US" altLang="ja-JP" sz="2000" dirty="0"/>
                  <a:t>: </a:t>
                </a:r>
                <a14:m>
                  <m:oMath xmlns:m="http://schemas.openxmlformats.org/officeDocument/2006/math">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𝑁</m:t>
                        </m:r>
                      </m:e>
                      <m:sub>
                        <m:r>
                          <a:rPr lang="en-US" altLang="ja-JP" sz="2000" i="1">
                            <a:latin typeface="Cambria Math" panose="02040503050406030204" pitchFamily="18" charset="0"/>
                          </a:rPr>
                          <m:t>𝑝</m:t>
                        </m:r>
                      </m:sub>
                    </m:sSub>
                  </m:oMath>
                </a14:m>
                <a:r>
                  <a:rPr lang="ja-JP" altLang="en-US" sz="2000" dirty="0"/>
                  <a:t>のベクトル表現 </a:t>
                </a:r>
                <a:endParaRPr kumimoji="1" lang="en-US" altLang="ja-JP" sz="2000" dirty="0"/>
              </a:p>
              <a:p>
                <a:pPr marL="0" indent="0">
                  <a:buNone/>
                </a:pPr>
                <a14:m>
                  <m:oMath xmlns:m="http://schemas.openxmlformats.org/officeDocument/2006/math">
                    <m:sSub>
                      <m:sSubPr>
                        <m:ctrlPr>
                          <a:rPr lang="en-US" altLang="ja-JP" sz="2000" i="1">
                            <a:latin typeface="Cambria Math" panose="02040503050406030204" pitchFamily="18" charset="0"/>
                          </a:rPr>
                        </m:ctrlPr>
                      </m:sSubPr>
                      <m:e>
                        <m:r>
                          <a:rPr lang="en-US" altLang="ja-JP" sz="2000" b="1" i="1" smtClean="0">
                            <a:latin typeface="Cambria Math" panose="02040503050406030204" pitchFamily="18" charset="0"/>
                          </a:rPr>
                          <m:t>𝒛</m:t>
                        </m:r>
                      </m:e>
                      <m:sub>
                        <m:r>
                          <a:rPr lang="en-US" altLang="ja-JP" sz="2000" i="1">
                            <a:latin typeface="Cambria Math" panose="02040503050406030204" pitchFamily="18" charset="0"/>
                          </a:rPr>
                          <m:t>𝑝</m:t>
                        </m:r>
                      </m:sub>
                    </m:sSub>
                    <m:r>
                      <a:rPr lang="en-US" altLang="ja-JP" sz="2000" i="1">
                        <a:latin typeface="Cambria Math" panose="02040503050406030204" pitchFamily="18" charset="0"/>
                      </a:rPr>
                      <m:t> </m:t>
                    </m:r>
                  </m:oMath>
                </a14:m>
                <a:r>
                  <a:rPr lang="en-US" altLang="ja-JP" sz="2000" dirty="0"/>
                  <a:t>: </a:t>
                </a:r>
                <a14:m>
                  <m:oMath xmlns:m="http://schemas.openxmlformats.org/officeDocument/2006/math">
                    <m:sSub>
                      <m:sSubPr>
                        <m:ctrlPr>
                          <a:rPr lang="en-US" altLang="ja-JP" sz="2000" i="1">
                            <a:latin typeface="Cambria Math" panose="02040503050406030204" pitchFamily="18" charset="0"/>
                          </a:rPr>
                        </m:ctrlPr>
                      </m:sSubPr>
                      <m:e>
                        <m:r>
                          <a:rPr lang="en-US" altLang="ja-JP" sz="2000" b="1">
                            <a:latin typeface="Cambria Math" panose="02040503050406030204" pitchFamily="18" charset="0"/>
                          </a:rPr>
                          <m:t>𝐱</m:t>
                        </m:r>
                      </m:e>
                      <m:sub>
                        <m:r>
                          <a:rPr lang="en-US" altLang="ja-JP" sz="2000" i="1">
                            <a:latin typeface="Cambria Math" panose="02040503050406030204" pitchFamily="18" charset="0"/>
                          </a:rPr>
                          <m:t>𝑝</m:t>
                        </m:r>
                      </m:sub>
                    </m:sSub>
                  </m:oMath>
                </a14:m>
                <a:r>
                  <a:rPr lang="ja-JP" altLang="en-US" sz="2000" dirty="0"/>
                  <a:t>に最も似た </a:t>
                </a:r>
                <a:r>
                  <a:rPr lang="en-US" altLang="ja-JP" sz="2000" i="1" dirty="0"/>
                  <a:t>Z </a:t>
                </a:r>
                <a:r>
                  <a:rPr lang="ja-JP" altLang="en-US" sz="2000" dirty="0"/>
                  <a:t>内のパッチ</a:t>
                </a:r>
                <a:endParaRPr lang="en-US" altLang="ja-JP" sz="2000" dirty="0"/>
              </a:p>
              <a:p>
                <a:pPr marL="0" indent="0">
                  <a:buNone/>
                </a:pPr>
                <a14:m>
                  <m:oMath xmlns:m="http://schemas.openxmlformats.org/officeDocument/2006/math">
                    <m:sSup>
                      <m:sSupPr>
                        <m:ctrlPr>
                          <a:rPr lang="en-US" altLang="ja-JP" sz="2000" i="1">
                            <a:latin typeface="Cambria Math" panose="02040503050406030204" pitchFamily="18" charset="0"/>
                          </a:rPr>
                        </m:ctrlPr>
                      </m:sSupPr>
                      <m:e>
                        <m:r>
                          <a:rPr lang="en-US" altLang="ja-JP" sz="2000" i="1">
                            <a:latin typeface="Cambria Math" panose="02040503050406030204" pitchFamily="18" charset="0"/>
                          </a:rPr>
                          <m:t>𝑋</m:t>
                        </m:r>
                      </m:e>
                      <m:sup>
                        <m:r>
                          <a:rPr lang="en-US" altLang="ja-JP" sz="2000" i="1">
                            <a:latin typeface="Cambria Math" panose="02040503050406030204" pitchFamily="18" charset="0"/>
                          </a:rPr>
                          <m:t>∗</m:t>
                        </m:r>
                      </m:sup>
                    </m:sSup>
                  </m:oMath>
                </a14:m>
                <a:r>
                  <a:rPr lang="ja-JP" altLang="en-US" sz="2000" dirty="0"/>
                  <a:t> </a:t>
                </a:r>
                <a:r>
                  <a:rPr lang="en-US" altLang="ja-JP" sz="2000" dirty="0"/>
                  <a:t>: </a:t>
                </a:r>
                <a:r>
                  <a:rPr lang="ja-JP" altLang="en-US" sz="2000" dirty="0"/>
                  <a:t>出力画像の一部分</a:t>
                </a:r>
                <a:r>
                  <a:rPr lang="ja-JP" altLang="en-US" sz="1800" dirty="0"/>
                  <a:t>（論文では縦横ともに</a:t>
                </a:r>
                <a:r>
                  <a:rPr lang="en-US" altLang="ja-JP" sz="1800" dirty="0"/>
                  <a:t>w/4 </a:t>
                </a:r>
                <a:r>
                  <a:rPr lang="ja-JP" altLang="en-US" sz="1800" dirty="0"/>
                  <a:t>間隔でサンプルした画素群）</a:t>
                </a:r>
                <a:r>
                  <a:rPr lang="en-US" altLang="ja-JP" sz="1800" dirty="0"/>
                  <a:t> </a:t>
                </a:r>
                <a:r>
                  <a:rPr lang="en-US" altLang="ja-JP" sz="2000" dirty="0"/>
                  <a:t> </a:t>
                </a:r>
                <a:endParaRPr lang="ja-JP" altLang="en-US" sz="2000" dirty="0"/>
              </a:p>
            </p:txBody>
          </p:sp>
        </mc:Choice>
        <mc:Fallback xmlns="">
          <p:sp>
            <p:nvSpPr>
              <p:cNvPr id="3" name="コンテンツ プレースホルダー 2"/>
              <p:cNvSpPr>
                <a:spLocks noGrp="1" noRot="1" noChangeAspect="1" noMove="1" noResize="1" noEditPoints="1" noAdjustHandles="1" noChangeArrowheads="1" noChangeShapeType="1" noTextEdit="1"/>
              </p:cNvSpPr>
              <p:nvPr>
                <p:ph idx="1"/>
              </p:nvPr>
            </p:nvSpPr>
            <p:spPr>
              <a:xfrm>
                <a:off x="392618" y="4884057"/>
                <a:ext cx="6022697" cy="2061028"/>
              </a:xfrm>
              <a:blipFill rotWithShape="0">
                <a:blip r:embed="rId2"/>
                <a:stretch>
                  <a:fillRect l="-810" t="-1775"/>
                </a:stretch>
              </a:blipFill>
            </p:spPr>
            <p:txBody>
              <a:bodyPr/>
              <a:lstStyle/>
              <a:p>
                <a:r>
                  <a:rPr lang="ja-JP" altLang="en-US">
                    <a:noFill/>
                  </a:rPr>
                  <a:t> </a:t>
                </a:r>
              </a:p>
            </p:txBody>
          </p:sp>
        </mc:Fallback>
      </mc:AlternateContent>
      <p:sp>
        <p:nvSpPr>
          <p:cNvPr id="4" name="正方形/長方形 3"/>
          <p:cNvSpPr/>
          <p:nvPr/>
        </p:nvSpPr>
        <p:spPr>
          <a:xfrm>
            <a:off x="4433778" y="149985"/>
            <a:ext cx="7662529" cy="830997"/>
          </a:xfrm>
          <a:prstGeom prst="rect">
            <a:avLst/>
          </a:prstGeom>
        </p:spPr>
        <p:txBody>
          <a:bodyPr wrap="square">
            <a:spAutoFit/>
          </a:bodyPr>
          <a:lstStyle/>
          <a:p>
            <a:r>
              <a:rPr lang="en-US" altLang="ja-JP" sz="2400" dirty="0" err="1"/>
              <a:t>Vivek</a:t>
            </a:r>
            <a:r>
              <a:rPr lang="en-US" altLang="ja-JP" sz="2400" dirty="0"/>
              <a:t> </a:t>
            </a:r>
            <a:r>
              <a:rPr lang="en-US" altLang="ja-JP" sz="2400" dirty="0" err="1"/>
              <a:t>Kwatra</a:t>
            </a:r>
            <a:r>
              <a:rPr lang="en-US" altLang="ja-JP" sz="2400" dirty="0"/>
              <a:t> et al. Texture Optimization for Example-based Synthesis, SIGGRAPH 2005</a:t>
            </a:r>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5" name="図 4"/>
          <p:cNvPicPr>
            <a:picLocks noChangeAspect="1"/>
          </p:cNvPicPr>
          <p:nvPr/>
        </p:nvPicPr>
        <p:blipFill>
          <a:blip r:embed="rId3"/>
          <a:stretch>
            <a:fillRect/>
          </a:stretch>
        </p:blipFill>
        <p:spPr>
          <a:xfrm>
            <a:off x="454505" y="1184620"/>
            <a:ext cx="5757609" cy="3269239"/>
          </a:xfrm>
          <a:prstGeom prst="rect">
            <a:avLst/>
          </a:prstGeom>
        </p:spPr>
      </p:pic>
      <p:sp>
        <p:nvSpPr>
          <p:cNvPr id="6" name="コンテンツ プレースホルダー 2"/>
          <p:cNvSpPr txBox="1">
            <a:spLocks/>
          </p:cNvSpPr>
          <p:nvPr/>
        </p:nvSpPr>
        <p:spPr>
          <a:xfrm>
            <a:off x="446570" y="3727102"/>
            <a:ext cx="2122460" cy="685242"/>
          </a:xfrm>
          <a:prstGeom prst="rect">
            <a:avLst/>
          </a:prstGeom>
          <a:solidFill>
            <a:schemeClr val="bg1"/>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buNone/>
            </a:pPr>
            <a:r>
              <a:rPr lang="en-US" altLang="ja-JP" sz="2000" i="1" dirty="0"/>
              <a:t>Z</a:t>
            </a:r>
            <a:r>
              <a:rPr lang="en-US" altLang="ja-JP" sz="2000" dirty="0"/>
              <a:t>:</a:t>
            </a:r>
            <a:r>
              <a:rPr lang="ja-JP" altLang="en-US" sz="2000" dirty="0"/>
              <a:t>入力画像</a:t>
            </a:r>
          </a:p>
        </p:txBody>
      </p:sp>
      <p:sp>
        <p:nvSpPr>
          <p:cNvPr id="7" name="正方形/長方形 6"/>
          <p:cNvSpPr/>
          <p:nvPr/>
        </p:nvSpPr>
        <p:spPr>
          <a:xfrm>
            <a:off x="3954667" y="1023647"/>
            <a:ext cx="2293641" cy="307777"/>
          </a:xfrm>
          <a:prstGeom prst="rect">
            <a:avLst/>
          </a:prstGeom>
        </p:spPr>
        <p:txBody>
          <a:bodyPr wrap="none">
            <a:spAutoFit/>
          </a:bodyPr>
          <a:lstStyle/>
          <a:p>
            <a:r>
              <a:rPr lang="ja-JP" altLang="en-US" sz="1400" dirty="0"/>
              <a:t>図は</a:t>
            </a:r>
            <a:r>
              <a:rPr lang="en-US" altLang="ja-JP" sz="1400" dirty="0"/>
              <a:t>[</a:t>
            </a:r>
            <a:r>
              <a:rPr lang="en-US" altLang="ja-JP" sz="1400" dirty="0" err="1"/>
              <a:t>Kwatra</a:t>
            </a:r>
            <a:r>
              <a:rPr lang="en-US" altLang="ja-JP" sz="1400" dirty="0"/>
              <a:t> et al. 2005] </a:t>
            </a:r>
            <a:r>
              <a:rPr lang="ja-JP" altLang="en-US" sz="1400" dirty="0"/>
              <a:t>より</a:t>
            </a:r>
          </a:p>
        </p:txBody>
      </p:sp>
      <mc:AlternateContent xmlns:mc="http://schemas.openxmlformats.org/markup-compatibility/2006" xmlns:a14="http://schemas.microsoft.com/office/drawing/2010/main">
        <mc:Choice Requires="a14">
          <p:sp>
            <p:nvSpPr>
              <p:cNvPr id="8" name="コンテンツ プレースホルダー 2"/>
              <p:cNvSpPr txBox="1">
                <a:spLocks/>
              </p:cNvSpPr>
              <p:nvPr/>
            </p:nvSpPr>
            <p:spPr>
              <a:xfrm>
                <a:off x="6647037" y="2351315"/>
                <a:ext cx="4906336" cy="1959428"/>
              </a:xfrm>
              <a:prstGeom prst="rect">
                <a:avLst/>
              </a:prstGeom>
              <a:solidFill>
                <a:schemeClr val="accent4">
                  <a:lumMod val="20000"/>
                  <a:lumOff val="80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nSpc>
                    <a:spcPct val="110000"/>
                  </a:lnSpc>
                  <a:spcBef>
                    <a:spcPts val="600"/>
                  </a:spcBef>
                  <a:buNone/>
                </a:pPr>
                <a:r>
                  <a:rPr lang="ja-JP" altLang="en-US" dirty="0"/>
                  <a:t>最適化により画像</a:t>
                </a:r>
                <a:r>
                  <a:rPr lang="en-US" altLang="ja-JP" dirty="0"/>
                  <a:t>X</a:t>
                </a:r>
                <a:r>
                  <a:rPr lang="ja-JP" altLang="en-US" dirty="0"/>
                  <a:t>を求める</a:t>
                </a:r>
                <a:endParaRPr lang="en-US" altLang="ja-JP" dirty="0"/>
              </a:p>
              <a:p>
                <a:pPr marL="0" indent="0">
                  <a:lnSpc>
                    <a:spcPct val="110000"/>
                  </a:lnSpc>
                  <a:spcBef>
                    <a:spcPts val="600"/>
                  </a:spcBef>
                  <a:buNone/>
                </a:pPr>
                <a14:m>
                  <m:oMathPara xmlns:m="http://schemas.openxmlformats.org/officeDocument/2006/math">
                    <m:oMathParaPr>
                      <m:jc m:val="centerGroup"/>
                    </m:oMathParaPr>
                    <m:oMath xmlns:m="http://schemas.openxmlformats.org/officeDocument/2006/math">
                      <m:func>
                        <m:funcPr>
                          <m:ctrlPr>
                            <a:rPr lang="en-US" altLang="ja-JP" i="1" smtClean="0">
                              <a:latin typeface="Cambria Math" panose="02040503050406030204" pitchFamily="18" charset="0"/>
                            </a:rPr>
                          </m:ctrlPr>
                        </m:funcPr>
                        <m:fName>
                          <m:limLow>
                            <m:limLowPr>
                              <m:ctrlPr>
                                <a:rPr lang="en-US" altLang="ja-JP" i="1" smtClean="0">
                                  <a:latin typeface="Cambria Math" panose="02040503050406030204" pitchFamily="18" charset="0"/>
                                </a:rPr>
                              </m:ctrlPr>
                            </m:limLowPr>
                            <m:e>
                              <m:r>
                                <m:rPr>
                                  <m:sty m:val="p"/>
                                </m:rPr>
                                <a:rPr lang="en-US" altLang="ja-JP" b="0" i="0" smtClean="0">
                                  <a:latin typeface="Cambria Math" panose="02040503050406030204" pitchFamily="18" charset="0"/>
                                </a:rPr>
                                <m:t>arg</m:t>
                              </m:r>
                              <m:r>
                                <m:rPr>
                                  <m:sty m:val="p"/>
                                </m:rPr>
                                <a:rPr lang="en-US" altLang="ja-JP" i="0" smtClean="0">
                                  <a:latin typeface="Cambria Math" panose="02040503050406030204" pitchFamily="18" charset="0"/>
                                </a:rPr>
                                <m:t>min</m:t>
                              </m:r>
                            </m:e>
                            <m:lim>
                              <m:r>
                                <a:rPr lang="en-US" altLang="ja-JP" b="0" i="1" smtClean="0">
                                  <a:latin typeface="Cambria Math" panose="02040503050406030204" pitchFamily="18" charset="0"/>
                                </a:rPr>
                                <m:t>𝑋</m:t>
                              </m:r>
                            </m:lim>
                          </m:limLow>
                        </m:fName>
                        <m:e>
                          <m:nary>
                            <m:naryPr>
                              <m:chr m:val="∑"/>
                              <m:supHide m:val="on"/>
                              <m:ctrlPr>
                                <a:rPr lang="en-US" altLang="ja-JP" i="1">
                                  <a:latin typeface="Cambria Math" panose="02040503050406030204" pitchFamily="18" charset="0"/>
                                </a:rPr>
                              </m:ctrlPr>
                            </m:naryPr>
                            <m:sub>
                              <m:r>
                                <m:rPr>
                                  <m:brk m:alnAt="7"/>
                                </m:rPr>
                                <a:rPr lang="en-US" altLang="ja-JP" i="1">
                                  <a:latin typeface="Cambria Math" panose="02040503050406030204" pitchFamily="18" charset="0"/>
                                </a:rPr>
                                <m:t>𝑝</m:t>
                              </m:r>
                              <m:r>
                                <a:rPr lang="en-US" altLang="ja-JP" i="1">
                                  <a:latin typeface="Cambria Math" panose="02040503050406030204" pitchFamily="18" charset="0"/>
                                </a:rPr>
                                <m:t>∈</m:t>
                              </m:r>
                              <m:sSup>
                                <m:sSupPr>
                                  <m:ctrlPr>
                                    <a:rPr lang="en-US" altLang="ja-JP" i="1">
                                      <a:latin typeface="Cambria Math" panose="02040503050406030204" pitchFamily="18" charset="0"/>
                                    </a:rPr>
                                  </m:ctrlPr>
                                </m:sSupPr>
                                <m:e>
                                  <m:r>
                                    <a:rPr lang="en-US" altLang="ja-JP" i="1">
                                      <a:latin typeface="Cambria Math" panose="02040503050406030204" pitchFamily="18" charset="0"/>
                                    </a:rPr>
                                    <m:t>𝑋</m:t>
                                  </m:r>
                                </m:e>
                                <m:sup>
                                  <m:r>
                                    <a:rPr lang="en-US" altLang="ja-JP" i="1">
                                      <a:latin typeface="Cambria Math" panose="02040503050406030204" pitchFamily="18" charset="0"/>
                                    </a:rPr>
                                    <m:t>∗</m:t>
                                  </m:r>
                                </m:sup>
                              </m:sSup>
                            </m:sub>
                            <m:sup/>
                            <m:e>
                              <m:r>
                                <a:rPr lang="en-US" altLang="ja-JP" b="0" i="1" smtClean="0">
                                  <a:latin typeface="Cambria Math" panose="02040503050406030204" pitchFamily="18" charset="0"/>
                                </a:rPr>
                                <m:t>||</m:t>
                              </m:r>
                              <m:sSup>
                                <m:sSupPr>
                                  <m:ctrlPr>
                                    <a:rPr lang="en-US" altLang="ja-JP" b="0" i="1" smtClean="0">
                                      <a:latin typeface="Cambria Math" panose="02040503050406030204" pitchFamily="18" charset="0"/>
                                    </a:rPr>
                                  </m:ctrlPr>
                                </m:sSupPr>
                                <m:e>
                                  <m:sSub>
                                    <m:sSubPr>
                                      <m:ctrlPr>
                                        <a:rPr lang="en-US" altLang="ja-JP" b="1" i="1">
                                          <a:latin typeface="Cambria Math" panose="02040503050406030204" pitchFamily="18" charset="0"/>
                                        </a:rPr>
                                      </m:ctrlPr>
                                    </m:sSubPr>
                                    <m:e>
                                      <m:r>
                                        <a:rPr lang="en-US" altLang="ja-JP" b="1">
                                          <a:latin typeface="Cambria Math" panose="02040503050406030204" pitchFamily="18" charset="0"/>
                                        </a:rPr>
                                        <m:t>𝐱</m:t>
                                      </m:r>
                                    </m:e>
                                    <m:sub>
                                      <m:r>
                                        <a:rPr lang="en-US" altLang="ja-JP" i="1">
                                          <a:latin typeface="Cambria Math" panose="02040503050406030204" pitchFamily="18" charset="0"/>
                                        </a:rPr>
                                        <m:t>𝑝</m:t>
                                      </m:r>
                                    </m:sub>
                                  </m:sSub>
                                  <m:r>
                                    <a:rPr lang="en-US" altLang="ja-JP" b="1">
                                      <a:latin typeface="Cambria Math" panose="02040503050406030204" pitchFamily="18" charset="0"/>
                                    </a:rPr>
                                    <m:t>−</m:t>
                                  </m:r>
                                  <m:sSub>
                                    <m:sSubPr>
                                      <m:ctrlPr>
                                        <a:rPr lang="en-US" altLang="ja-JP" b="1" i="1">
                                          <a:latin typeface="Cambria Math" panose="02040503050406030204" pitchFamily="18" charset="0"/>
                                        </a:rPr>
                                      </m:ctrlPr>
                                    </m:sSubPr>
                                    <m:e>
                                      <m:r>
                                        <a:rPr lang="en-US" altLang="ja-JP" b="1">
                                          <a:latin typeface="Cambria Math" panose="02040503050406030204" pitchFamily="18" charset="0"/>
                                        </a:rPr>
                                        <m:t>𝐳</m:t>
                                      </m:r>
                                    </m:e>
                                    <m:sub>
                                      <m:r>
                                        <a:rPr lang="en-US" altLang="ja-JP" i="1">
                                          <a:latin typeface="Cambria Math" panose="02040503050406030204" pitchFamily="18" charset="0"/>
                                        </a:rPr>
                                        <m:t>𝑝</m:t>
                                      </m:r>
                                    </m:sub>
                                  </m:sSub>
                                  <m:r>
                                    <a:rPr lang="en-US" altLang="ja-JP" b="1" i="1" smtClean="0">
                                      <a:latin typeface="Cambria Math" panose="02040503050406030204" pitchFamily="18" charset="0"/>
                                    </a:rPr>
                                    <m:t>||</m:t>
                                  </m:r>
                                </m:e>
                                <m:sup>
                                  <m:r>
                                    <a:rPr lang="en-US" altLang="ja-JP" b="0" i="1" smtClean="0">
                                      <a:latin typeface="Cambria Math" panose="02040503050406030204" pitchFamily="18" charset="0"/>
                                    </a:rPr>
                                    <m:t>2</m:t>
                                  </m:r>
                                </m:sup>
                              </m:sSup>
                            </m:e>
                          </m:nary>
                        </m:e>
                      </m:func>
                    </m:oMath>
                  </m:oMathPara>
                </a14:m>
                <a:endParaRPr lang="en-US" altLang="ja-JP" dirty="0"/>
              </a:p>
              <a:p>
                <a:pPr marL="0" indent="0">
                  <a:lnSpc>
                    <a:spcPct val="110000"/>
                  </a:lnSpc>
                  <a:spcBef>
                    <a:spcPts val="600"/>
                  </a:spcBef>
                  <a:buFont typeface="Arial" panose="020B0604020202020204" pitchFamily="34" charset="0"/>
                  <a:buNone/>
                </a:pPr>
                <a:endParaRPr lang="ja-JP" altLang="en-US" dirty="0"/>
              </a:p>
            </p:txBody>
          </p:sp>
        </mc:Choice>
        <mc:Fallback xmlns="">
          <p:sp>
            <p:nvSpPr>
              <p:cNvPr id="8" name="コンテンツ プレースホルダー 2"/>
              <p:cNvSpPr txBox="1">
                <a:spLocks noRot="1" noChangeAspect="1" noMove="1" noResize="1" noEditPoints="1" noAdjustHandles="1" noChangeArrowheads="1" noChangeShapeType="1" noTextEdit="1"/>
              </p:cNvSpPr>
              <p:nvPr/>
            </p:nvSpPr>
            <p:spPr>
              <a:xfrm>
                <a:off x="6647037" y="2351315"/>
                <a:ext cx="4906336" cy="1959428"/>
              </a:xfrm>
              <a:prstGeom prst="rect">
                <a:avLst/>
              </a:prstGeom>
              <a:blipFill rotWithShape="0">
                <a:blip r:embed="rId4"/>
                <a:stretch>
                  <a:fillRect l="-2484" t="-1246"/>
                </a:stretch>
              </a:blipFill>
            </p:spPr>
            <p:txBody>
              <a:bodyPr/>
              <a:lstStyle/>
              <a:p>
                <a:r>
                  <a:rPr lang="ja-JP" altLang="en-US">
                    <a:noFill/>
                  </a:rPr>
                  <a:t> </a:t>
                </a:r>
              </a:p>
            </p:txBody>
          </p:sp>
        </mc:Fallback>
      </mc:AlternateContent>
      <p:sp>
        <p:nvSpPr>
          <p:cNvPr id="9" name="正方形/長方形 8"/>
          <p:cNvSpPr/>
          <p:nvPr/>
        </p:nvSpPr>
        <p:spPr>
          <a:xfrm>
            <a:off x="7373692" y="4637705"/>
            <a:ext cx="3171061" cy="523220"/>
          </a:xfrm>
          <a:prstGeom prst="rect">
            <a:avLst/>
          </a:prstGeom>
        </p:spPr>
        <p:txBody>
          <a:bodyPr wrap="none">
            <a:spAutoFit/>
          </a:bodyPr>
          <a:lstStyle/>
          <a:p>
            <a:r>
              <a:rPr lang="en-US" altLang="ja-JP" sz="2800"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 </a:t>
            </a: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逐次処理で解く</a:t>
            </a:r>
            <a:endParaRPr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 name="コンテンツ プレースホルダー 2"/>
          <p:cNvSpPr txBox="1">
            <a:spLocks/>
          </p:cNvSpPr>
          <p:nvPr/>
        </p:nvSpPr>
        <p:spPr>
          <a:xfrm>
            <a:off x="3102683" y="4423789"/>
            <a:ext cx="2862688" cy="42398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altLang="ja-JP" sz="2400" i="1" dirty="0"/>
              <a:t>X</a:t>
            </a:r>
            <a:r>
              <a:rPr lang="en-US" altLang="ja-JP" sz="2400" dirty="0"/>
              <a:t> : </a:t>
            </a:r>
            <a:r>
              <a:rPr lang="ja-JP" altLang="en-US" sz="2400" dirty="0"/>
              <a:t>合成画像</a:t>
            </a:r>
            <a:r>
              <a:rPr lang="en-US" altLang="ja-JP" sz="2400" dirty="0"/>
              <a:t>(</a:t>
            </a:r>
            <a:r>
              <a:rPr lang="ja-JP" altLang="en-US" sz="2400" dirty="0"/>
              <a:t>出力</a:t>
            </a:r>
            <a:r>
              <a:rPr lang="en-US" altLang="ja-JP" sz="2400" dirty="0"/>
              <a:t>)</a:t>
            </a:r>
            <a:endParaRPr lang="ja-JP" altLang="en-US" sz="2400" dirty="0"/>
          </a:p>
        </p:txBody>
      </p:sp>
    </p:spTree>
    <p:extLst>
      <p:ext uri="{BB962C8B-B14F-4D97-AF65-F5344CB8AC3E}">
        <p14:creationId xmlns:p14="http://schemas.microsoft.com/office/powerpoint/2010/main" val="38517461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05434" y="244286"/>
            <a:ext cx="3198910" cy="733270"/>
          </a:xfrm>
        </p:spPr>
        <p:txBody>
          <a:bodyPr>
            <a:normAutofit/>
          </a:bodyPr>
          <a:lstStyle/>
          <a:p>
            <a:r>
              <a:rPr lang="ja-JP" altLang="en-US" sz="3600" b="1" dirty="0"/>
              <a:t>画像の最適化</a:t>
            </a:r>
            <a:endParaRPr kumimoji="1" lang="ja-JP" altLang="en-US" sz="3600" b="1" dirty="0"/>
          </a:p>
        </p:txBody>
      </p:sp>
      <mc:AlternateContent xmlns:mc="http://schemas.openxmlformats.org/markup-compatibility/2006" xmlns:a14="http://schemas.microsoft.com/office/drawing/2010/main">
        <mc:Choice Requires="a14">
          <p:sp>
            <p:nvSpPr>
              <p:cNvPr id="3" name="コンテンツ プレースホルダー 2"/>
              <p:cNvSpPr>
                <a:spLocks noGrp="1"/>
              </p:cNvSpPr>
              <p:nvPr>
                <p:ph idx="1"/>
              </p:nvPr>
            </p:nvSpPr>
            <p:spPr>
              <a:xfrm>
                <a:off x="392618" y="4884057"/>
                <a:ext cx="6022697" cy="2061028"/>
              </a:xfrm>
            </p:spPr>
            <p:txBody>
              <a:bodyPr>
                <a:normAutofit/>
              </a:bodyPr>
              <a:lstStyle/>
              <a:p>
                <a:pPr marL="0" indent="0">
                  <a:buNone/>
                </a:pPr>
                <a14:m>
                  <m:oMath xmlns:m="http://schemas.openxmlformats.org/officeDocument/2006/math">
                    <m:sSub>
                      <m:sSubPr>
                        <m:ctrlPr>
                          <a:rPr lang="en-US" altLang="ja-JP" sz="2000" b="0" i="1" smtClean="0">
                            <a:latin typeface="Cambria Math" panose="02040503050406030204" pitchFamily="18" charset="0"/>
                          </a:rPr>
                        </m:ctrlPr>
                      </m:sSubPr>
                      <m:e>
                        <m:r>
                          <a:rPr lang="en-US" altLang="ja-JP" sz="2000" b="0" i="1" smtClean="0">
                            <a:latin typeface="Cambria Math" panose="02040503050406030204" pitchFamily="18" charset="0"/>
                          </a:rPr>
                          <m:t>𝑁</m:t>
                        </m:r>
                      </m:e>
                      <m:sub>
                        <m:r>
                          <a:rPr lang="en-US" altLang="ja-JP" sz="2000" b="0" i="1" smtClean="0">
                            <a:latin typeface="Cambria Math" panose="02040503050406030204" pitchFamily="18" charset="0"/>
                          </a:rPr>
                          <m:t>𝑝</m:t>
                        </m:r>
                      </m:sub>
                    </m:sSub>
                    <m:r>
                      <a:rPr lang="en-US" altLang="ja-JP" sz="2000" i="1">
                        <a:latin typeface="Cambria Math" panose="02040503050406030204" pitchFamily="18" charset="0"/>
                      </a:rPr>
                      <m:t> </m:t>
                    </m:r>
                  </m:oMath>
                </a14:m>
                <a:r>
                  <a:rPr lang="en-US" altLang="ja-JP" sz="2000" dirty="0"/>
                  <a:t>: </a:t>
                </a:r>
                <a:r>
                  <a:rPr lang="ja-JP" altLang="en-US" sz="2000" dirty="0"/>
                  <a:t>画素 </a:t>
                </a:r>
                <a14:m>
                  <m:oMath xmlns:m="http://schemas.openxmlformats.org/officeDocument/2006/math">
                    <m:r>
                      <a:rPr lang="en-US" altLang="ja-JP" sz="2000" i="1">
                        <a:latin typeface="Cambria Math" panose="02040503050406030204" pitchFamily="18" charset="0"/>
                      </a:rPr>
                      <m:t>𝑝</m:t>
                    </m:r>
                    <m:r>
                      <a:rPr lang="en-US" altLang="ja-JP" sz="2000" i="1">
                        <a:latin typeface="Cambria Math" panose="02040503050406030204" pitchFamily="18" charset="0"/>
                      </a:rPr>
                      <m:t>∈</m:t>
                    </m:r>
                    <m:r>
                      <a:rPr lang="en-US" altLang="ja-JP" sz="2000" i="1">
                        <a:latin typeface="Cambria Math" panose="02040503050406030204" pitchFamily="18" charset="0"/>
                      </a:rPr>
                      <m:t>𝑋</m:t>
                    </m:r>
                  </m:oMath>
                </a14:m>
                <a:r>
                  <a:rPr lang="en-US" altLang="ja-JP" sz="2000" i="1" dirty="0"/>
                  <a:t> </a:t>
                </a:r>
                <a:r>
                  <a:rPr lang="ja-JP" altLang="en-US" sz="2000" dirty="0"/>
                  <a:t>の近傍領域 </a:t>
                </a:r>
                <a:r>
                  <a:rPr lang="en-US" altLang="ja-JP" sz="2000" dirty="0"/>
                  <a:t>(</a:t>
                </a:r>
                <a:r>
                  <a:rPr lang="ja-JP" altLang="en-US" sz="2000" dirty="0"/>
                  <a:t>窓サイズ</a:t>
                </a:r>
                <a:r>
                  <a:rPr lang="en-US" altLang="ja-JP" sz="2000" dirty="0"/>
                  <a:t>w=16</a:t>
                </a:r>
                <a:r>
                  <a:rPr lang="ja-JP" altLang="en-US" sz="2000" dirty="0"/>
                  <a:t>など</a:t>
                </a:r>
                <a:r>
                  <a:rPr lang="en-US" altLang="ja-JP" sz="2000" dirty="0"/>
                  <a:t>)</a:t>
                </a:r>
                <a:endParaRPr lang="ja-JP" altLang="en-US" sz="2000" dirty="0"/>
              </a:p>
              <a:p>
                <a:pPr marL="0" indent="0">
                  <a:buNone/>
                </a:pPr>
                <a14:m>
                  <m:oMath xmlns:m="http://schemas.openxmlformats.org/officeDocument/2006/math">
                    <m:sSub>
                      <m:sSubPr>
                        <m:ctrlPr>
                          <a:rPr lang="en-US" altLang="ja-JP" sz="2000" i="1">
                            <a:latin typeface="Cambria Math" panose="02040503050406030204" pitchFamily="18" charset="0"/>
                          </a:rPr>
                        </m:ctrlPr>
                      </m:sSubPr>
                      <m:e>
                        <m:r>
                          <a:rPr lang="en-US" altLang="ja-JP" sz="2000" b="1" i="0" smtClean="0">
                            <a:latin typeface="Cambria Math" panose="02040503050406030204" pitchFamily="18" charset="0"/>
                          </a:rPr>
                          <m:t>𝐱</m:t>
                        </m:r>
                      </m:e>
                      <m:sub>
                        <m:r>
                          <a:rPr lang="en-US" altLang="ja-JP" sz="2000" i="1">
                            <a:latin typeface="Cambria Math" panose="02040503050406030204" pitchFamily="18" charset="0"/>
                          </a:rPr>
                          <m:t>𝑝</m:t>
                        </m:r>
                      </m:sub>
                    </m:sSub>
                    <m:r>
                      <a:rPr lang="en-US" altLang="ja-JP" sz="2000" i="1">
                        <a:latin typeface="Cambria Math" panose="02040503050406030204" pitchFamily="18" charset="0"/>
                      </a:rPr>
                      <m:t> </m:t>
                    </m:r>
                  </m:oMath>
                </a14:m>
                <a:r>
                  <a:rPr lang="en-US" altLang="ja-JP" sz="2000" dirty="0"/>
                  <a:t>: </a:t>
                </a:r>
                <a14:m>
                  <m:oMath xmlns:m="http://schemas.openxmlformats.org/officeDocument/2006/math">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𝑁</m:t>
                        </m:r>
                      </m:e>
                      <m:sub>
                        <m:r>
                          <a:rPr lang="en-US" altLang="ja-JP" sz="2000" i="1">
                            <a:latin typeface="Cambria Math" panose="02040503050406030204" pitchFamily="18" charset="0"/>
                          </a:rPr>
                          <m:t>𝑝</m:t>
                        </m:r>
                      </m:sub>
                    </m:sSub>
                  </m:oMath>
                </a14:m>
                <a:r>
                  <a:rPr lang="ja-JP" altLang="en-US" sz="2000" dirty="0"/>
                  <a:t>のベクトル表現 </a:t>
                </a:r>
                <a:endParaRPr kumimoji="1" lang="en-US" altLang="ja-JP" sz="2000" dirty="0"/>
              </a:p>
              <a:p>
                <a:pPr marL="0" indent="0">
                  <a:buNone/>
                </a:pPr>
                <a14:m>
                  <m:oMath xmlns:m="http://schemas.openxmlformats.org/officeDocument/2006/math">
                    <m:sSub>
                      <m:sSubPr>
                        <m:ctrlPr>
                          <a:rPr lang="en-US" altLang="ja-JP" sz="2000" i="1">
                            <a:latin typeface="Cambria Math" panose="02040503050406030204" pitchFamily="18" charset="0"/>
                          </a:rPr>
                        </m:ctrlPr>
                      </m:sSubPr>
                      <m:e>
                        <m:r>
                          <a:rPr lang="en-US" altLang="ja-JP" sz="2000" b="1" i="1" smtClean="0">
                            <a:latin typeface="Cambria Math" panose="02040503050406030204" pitchFamily="18" charset="0"/>
                          </a:rPr>
                          <m:t>𝒛</m:t>
                        </m:r>
                      </m:e>
                      <m:sub>
                        <m:r>
                          <a:rPr lang="en-US" altLang="ja-JP" sz="2000" i="1">
                            <a:latin typeface="Cambria Math" panose="02040503050406030204" pitchFamily="18" charset="0"/>
                          </a:rPr>
                          <m:t>𝑝</m:t>
                        </m:r>
                      </m:sub>
                    </m:sSub>
                    <m:r>
                      <a:rPr lang="en-US" altLang="ja-JP" sz="2000" i="1">
                        <a:latin typeface="Cambria Math" panose="02040503050406030204" pitchFamily="18" charset="0"/>
                      </a:rPr>
                      <m:t> </m:t>
                    </m:r>
                  </m:oMath>
                </a14:m>
                <a:r>
                  <a:rPr lang="en-US" altLang="ja-JP" sz="2000" dirty="0"/>
                  <a:t>: </a:t>
                </a:r>
                <a14:m>
                  <m:oMath xmlns:m="http://schemas.openxmlformats.org/officeDocument/2006/math">
                    <m:sSub>
                      <m:sSubPr>
                        <m:ctrlPr>
                          <a:rPr lang="en-US" altLang="ja-JP" sz="2000" i="1">
                            <a:latin typeface="Cambria Math" panose="02040503050406030204" pitchFamily="18" charset="0"/>
                          </a:rPr>
                        </m:ctrlPr>
                      </m:sSubPr>
                      <m:e>
                        <m:r>
                          <a:rPr lang="en-US" altLang="ja-JP" sz="2000" b="1">
                            <a:latin typeface="Cambria Math" panose="02040503050406030204" pitchFamily="18" charset="0"/>
                          </a:rPr>
                          <m:t>𝐱</m:t>
                        </m:r>
                      </m:e>
                      <m:sub>
                        <m:r>
                          <a:rPr lang="en-US" altLang="ja-JP" sz="2000" i="1">
                            <a:latin typeface="Cambria Math" panose="02040503050406030204" pitchFamily="18" charset="0"/>
                          </a:rPr>
                          <m:t>𝑝</m:t>
                        </m:r>
                      </m:sub>
                    </m:sSub>
                  </m:oMath>
                </a14:m>
                <a:r>
                  <a:rPr lang="ja-JP" altLang="en-US" sz="2000" dirty="0"/>
                  <a:t>に最も似た </a:t>
                </a:r>
                <a:r>
                  <a:rPr lang="en-US" altLang="ja-JP" sz="2000" i="1" dirty="0"/>
                  <a:t>Z </a:t>
                </a:r>
                <a:r>
                  <a:rPr lang="ja-JP" altLang="en-US" sz="2000" dirty="0"/>
                  <a:t>内のパッチ</a:t>
                </a:r>
                <a:endParaRPr lang="en-US" altLang="ja-JP" sz="2000" dirty="0"/>
              </a:p>
              <a:p>
                <a:pPr marL="0" indent="0">
                  <a:buNone/>
                </a:pPr>
                <a14:m>
                  <m:oMath xmlns:m="http://schemas.openxmlformats.org/officeDocument/2006/math">
                    <m:sSup>
                      <m:sSupPr>
                        <m:ctrlPr>
                          <a:rPr lang="en-US" altLang="ja-JP" sz="2000" i="1">
                            <a:latin typeface="Cambria Math" panose="02040503050406030204" pitchFamily="18" charset="0"/>
                          </a:rPr>
                        </m:ctrlPr>
                      </m:sSupPr>
                      <m:e>
                        <m:r>
                          <a:rPr lang="en-US" altLang="ja-JP" sz="2000" i="1">
                            <a:latin typeface="Cambria Math" panose="02040503050406030204" pitchFamily="18" charset="0"/>
                          </a:rPr>
                          <m:t>𝑋</m:t>
                        </m:r>
                      </m:e>
                      <m:sup>
                        <m:r>
                          <a:rPr lang="en-US" altLang="ja-JP" sz="2000" i="1">
                            <a:latin typeface="Cambria Math" panose="02040503050406030204" pitchFamily="18" charset="0"/>
                          </a:rPr>
                          <m:t>∗</m:t>
                        </m:r>
                      </m:sup>
                    </m:sSup>
                  </m:oMath>
                </a14:m>
                <a:r>
                  <a:rPr lang="ja-JP" altLang="en-US" sz="2000" dirty="0"/>
                  <a:t> </a:t>
                </a:r>
                <a:r>
                  <a:rPr lang="en-US" altLang="ja-JP" sz="2000" dirty="0"/>
                  <a:t>: </a:t>
                </a:r>
                <a:r>
                  <a:rPr lang="ja-JP" altLang="en-US" sz="2000" dirty="0"/>
                  <a:t>出力画像の一部分</a:t>
                </a:r>
                <a:r>
                  <a:rPr lang="ja-JP" altLang="en-US" sz="1800" dirty="0"/>
                  <a:t>（論文では縦横ともに</a:t>
                </a:r>
                <a:r>
                  <a:rPr lang="en-US" altLang="ja-JP" sz="1800" dirty="0"/>
                  <a:t>w/4 </a:t>
                </a:r>
                <a:r>
                  <a:rPr lang="ja-JP" altLang="en-US" sz="1800" dirty="0"/>
                  <a:t>間隔でサンプルした画素群）</a:t>
                </a:r>
                <a:r>
                  <a:rPr lang="en-US" altLang="ja-JP" sz="1800" dirty="0"/>
                  <a:t> </a:t>
                </a:r>
                <a:r>
                  <a:rPr lang="en-US" altLang="ja-JP" sz="2000" dirty="0"/>
                  <a:t> </a:t>
                </a:r>
                <a:endParaRPr lang="ja-JP" altLang="en-US" sz="2000" dirty="0"/>
              </a:p>
            </p:txBody>
          </p:sp>
        </mc:Choice>
        <mc:Fallback xmlns="">
          <p:sp>
            <p:nvSpPr>
              <p:cNvPr id="3" name="コンテンツ プレースホルダー 2"/>
              <p:cNvSpPr>
                <a:spLocks noGrp="1" noRot="1" noChangeAspect="1" noMove="1" noResize="1" noEditPoints="1" noAdjustHandles="1" noChangeArrowheads="1" noChangeShapeType="1" noTextEdit="1"/>
              </p:cNvSpPr>
              <p:nvPr>
                <p:ph idx="1"/>
              </p:nvPr>
            </p:nvSpPr>
            <p:spPr>
              <a:xfrm>
                <a:off x="392618" y="4884057"/>
                <a:ext cx="6022697" cy="2061028"/>
              </a:xfrm>
              <a:blipFill rotWithShape="0">
                <a:blip r:embed="rId3"/>
                <a:stretch>
                  <a:fillRect l="-810" t="-1775"/>
                </a:stretch>
              </a:blipFill>
            </p:spPr>
            <p:txBody>
              <a:bodyPr/>
              <a:lstStyle/>
              <a:p>
                <a:r>
                  <a:rPr lang="ja-JP" altLang="en-US">
                    <a:noFill/>
                  </a:rPr>
                  <a:t> </a:t>
                </a:r>
              </a:p>
            </p:txBody>
          </p:sp>
        </mc:Fallback>
      </mc:AlternateContent>
      <p:pic>
        <p:nvPicPr>
          <p:cNvPr id="5" name="図 4"/>
          <p:cNvPicPr>
            <a:picLocks noChangeAspect="1"/>
          </p:cNvPicPr>
          <p:nvPr/>
        </p:nvPicPr>
        <p:blipFill>
          <a:blip r:embed="rId4"/>
          <a:stretch>
            <a:fillRect/>
          </a:stretch>
        </p:blipFill>
        <p:spPr>
          <a:xfrm>
            <a:off x="454505" y="1184620"/>
            <a:ext cx="5757609" cy="3269239"/>
          </a:xfrm>
          <a:prstGeom prst="rect">
            <a:avLst/>
          </a:prstGeom>
        </p:spPr>
      </p:pic>
      <p:sp>
        <p:nvSpPr>
          <p:cNvPr id="6" name="コンテンツ プレースホルダー 2"/>
          <p:cNvSpPr txBox="1">
            <a:spLocks/>
          </p:cNvSpPr>
          <p:nvPr/>
        </p:nvSpPr>
        <p:spPr>
          <a:xfrm>
            <a:off x="446570" y="3727102"/>
            <a:ext cx="2122460" cy="685242"/>
          </a:xfrm>
          <a:prstGeom prst="rect">
            <a:avLst/>
          </a:prstGeom>
          <a:solidFill>
            <a:schemeClr val="bg1"/>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buNone/>
            </a:pPr>
            <a:r>
              <a:rPr lang="en-US" altLang="ja-JP" sz="2000" i="1" dirty="0"/>
              <a:t>Z</a:t>
            </a:r>
            <a:r>
              <a:rPr lang="en-US" altLang="ja-JP" sz="2000" dirty="0"/>
              <a:t>:</a:t>
            </a:r>
            <a:r>
              <a:rPr lang="ja-JP" altLang="en-US" sz="2000" dirty="0"/>
              <a:t>入力画像</a:t>
            </a:r>
          </a:p>
        </p:txBody>
      </p:sp>
      <p:sp>
        <p:nvSpPr>
          <p:cNvPr id="10" name="コンテンツ プレースホルダー 2"/>
          <p:cNvSpPr txBox="1">
            <a:spLocks/>
          </p:cNvSpPr>
          <p:nvPr/>
        </p:nvSpPr>
        <p:spPr>
          <a:xfrm>
            <a:off x="3102683" y="4423789"/>
            <a:ext cx="2862688" cy="42398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altLang="ja-JP" sz="2400" i="1" dirty="0"/>
              <a:t>X</a:t>
            </a:r>
            <a:r>
              <a:rPr lang="en-US" altLang="ja-JP" sz="2400" dirty="0"/>
              <a:t> : </a:t>
            </a:r>
            <a:r>
              <a:rPr lang="ja-JP" altLang="en-US" sz="2400" dirty="0"/>
              <a:t>合成画像</a:t>
            </a:r>
            <a:r>
              <a:rPr lang="en-US" altLang="ja-JP" sz="2400" dirty="0"/>
              <a:t>(</a:t>
            </a:r>
            <a:r>
              <a:rPr lang="ja-JP" altLang="en-US" sz="2400" dirty="0"/>
              <a:t>出力</a:t>
            </a:r>
            <a:r>
              <a:rPr lang="en-US" altLang="ja-JP" sz="2400" dirty="0"/>
              <a:t>)</a:t>
            </a:r>
            <a:endParaRPr lang="ja-JP" altLang="en-US" sz="2400" dirty="0"/>
          </a:p>
        </p:txBody>
      </p:sp>
      <mc:AlternateContent xmlns:mc="http://schemas.openxmlformats.org/markup-compatibility/2006" xmlns:a14="http://schemas.microsoft.com/office/drawing/2010/main">
        <mc:Choice Requires="a14">
          <p:sp>
            <p:nvSpPr>
              <p:cNvPr id="11" name="コンテンツ プレースホルダー 2"/>
              <p:cNvSpPr txBox="1">
                <a:spLocks/>
              </p:cNvSpPr>
              <p:nvPr/>
            </p:nvSpPr>
            <p:spPr>
              <a:xfrm>
                <a:off x="6748636" y="1465944"/>
                <a:ext cx="5138564" cy="4397828"/>
              </a:xfrm>
              <a:prstGeom prst="rect">
                <a:avLst/>
              </a:prstGeom>
              <a:solidFill>
                <a:schemeClr val="accent4">
                  <a:lumMod val="20000"/>
                  <a:lumOff val="80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nSpc>
                    <a:spcPct val="110000"/>
                  </a:lnSpc>
                  <a:spcBef>
                    <a:spcPts val="600"/>
                  </a:spcBef>
                  <a:buFont typeface="Arial" panose="020B0604020202020204" pitchFamily="34" charset="0"/>
                  <a:buNone/>
                </a:pPr>
                <a:r>
                  <a:rPr lang="ja-JP" altLang="en-US" sz="2400" dirty="0"/>
                  <a:t>入力 </a:t>
                </a:r>
                <a:r>
                  <a:rPr lang="en-US" altLang="ja-JP" sz="2400" dirty="0"/>
                  <a:t>: </a:t>
                </a:r>
                <a:r>
                  <a:rPr lang="ja-JP" altLang="en-US" sz="2400" dirty="0"/>
                  <a:t>サンプル画像 </a:t>
                </a:r>
                <a:r>
                  <a:rPr lang="en-US" altLang="ja-JP" sz="2400" dirty="0"/>
                  <a:t>Z </a:t>
                </a:r>
              </a:p>
              <a:p>
                <a:pPr marL="0" indent="0">
                  <a:lnSpc>
                    <a:spcPct val="110000"/>
                  </a:lnSpc>
                  <a:spcBef>
                    <a:spcPts val="600"/>
                  </a:spcBef>
                  <a:buFont typeface="Arial" panose="020B0604020202020204" pitchFamily="34" charset="0"/>
                  <a:buNone/>
                </a:pPr>
                <a:r>
                  <a:rPr lang="ja-JP" altLang="en-US" sz="2400" dirty="0"/>
                  <a:t>出力 </a:t>
                </a:r>
                <a:r>
                  <a:rPr lang="en-US" altLang="ja-JP" sz="2400" dirty="0"/>
                  <a:t>: </a:t>
                </a:r>
                <a:r>
                  <a:rPr lang="ja-JP" altLang="en-US" sz="2400" dirty="0"/>
                  <a:t>合成画像 </a:t>
                </a:r>
                <a:r>
                  <a:rPr lang="en-US" altLang="ja-JP" sz="2400" dirty="0"/>
                  <a:t>X</a:t>
                </a:r>
              </a:p>
              <a:p>
                <a:pPr marL="0" indent="0">
                  <a:lnSpc>
                    <a:spcPct val="110000"/>
                  </a:lnSpc>
                  <a:spcBef>
                    <a:spcPts val="600"/>
                  </a:spcBef>
                  <a:buFont typeface="Arial" panose="020B0604020202020204" pitchFamily="34" charset="0"/>
                  <a:buNone/>
                </a:pPr>
                <a:endParaRPr lang="en-US" altLang="ja-JP" sz="1400" dirty="0"/>
              </a:p>
              <a:p>
                <a:pPr marL="457200" indent="-457200">
                  <a:lnSpc>
                    <a:spcPct val="110000"/>
                  </a:lnSpc>
                  <a:spcBef>
                    <a:spcPts val="600"/>
                  </a:spcBef>
                  <a:buFont typeface="Arial" panose="020B0604020202020204" pitchFamily="34" charset="0"/>
                  <a:buAutoNum type="arabicPeriod"/>
                </a:pPr>
                <a:r>
                  <a:rPr lang="en-US" altLang="ja-JP" sz="2400" dirty="0"/>
                  <a:t>X</a:t>
                </a:r>
                <a:r>
                  <a:rPr lang="ja-JP" altLang="en-US" sz="2400" dirty="0"/>
                  <a:t>を乱数で初期化</a:t>
                </a:r>
                <a:endParaRPr lang="en-US" altLang="ja-JP" sz="2400" dirty="0"/>
              </a:p>
              <a:p>
                <a:pPr marL="457200" indent="-457200">
                  <a:lnSpc>
                    <a:spcPct val="110000"/>
                  </a:lnSpc>
                  <a:spcBef>
                    <a:spcPts val="600"/>
                  </a:spcBef>
                  <a:buFont typeface="Arial" panose="020B0604020202020204" pitchFamily="34" charset="0"/>
                  <a:buAutoNum type="arabicPeriod"/>
                </a:pPr>
                <a:r>
                  <a:rPr lang="ja-JP" altLang="en-US" sz="2400" dirty="0"/>
                  <a:t>収束まで以下を繰り返す</a:t>
                </a:r>
                <a:endParaRPr lang="en-US" altLang="ja-JP" sz="2400" dirty="0"/>
              </a:p>
              <a:p>
                <a:pPr marL="457200" lvl="1" indent="0">
                  <a:lnSpc>
                    <a:spcPct val="110000"/>
                  </a:lnSpc>
                  <a:spcBef>
                    <a:spcPts val="600"/>
                  </a:spcBef>
                  <a:buNone/>
                </a:pPr>
                <a:r>
                  <a:rPr lang="en-US" altLang="ja-JP" sz="2000" b="1" dirty="0"/>
                  <a:t>2-1.</a:t>
                </a:r>
                <a:r>
                  <a:rPr lang="ja-JP" altLang="en-US" sz="2000" b="1" dirty="0"/>
                  <a:t> 任意の画素</a:t>
                </a:r>
                <a:r>
                  <a:rPr lang="en-US" altLang="ja-JP" sz="2000" b="1" dirty="0"/>
                  <a:t> </a:t>
                </a:r>
                <a14:m>
                  <m:oMath xmlns:m="http://schemas.openxmlformats.org/officeDocument/2006/math">
                    <m:r>
                      <a:rPr lang="en-US" altLang="ja-JP" sz="2000" b="1" i="1" smtClean="0">
                        <a:latin typeface="Cambria Math" panose="02040503050406030204" pitchFamily="18" charset="0"/>
                      </a:rPr>
                      <m:t>𝒑</m:t>
                    </m:r>
                    <m:r>
                      <a:rPr lang="en-US" altLang="ja-JP" sz="2000" b="1" i="1" smtClean="0">
                        <a:latin typeface="Cambria Math" panose="02040503050406030204" pitchFamily="18" charset="0"/>
                      </a:rPr>
                      <m:t>∈</m:t>
                    </m:r>
                    <m:sSup>
                      <m:sSupPr>
                        <m:ctrlPr>
                          <a:rPr lang="en-US" altLang="ja-JP" sz="2000" b="1" i="1">
                            <a:latin typeface="Cambria Math" panose="02040503050406030204" pitchFamily="18" charset="0"/>
                          </a:rPr>
                        </m:ctrlPr>
                      </m:sSupPr>
                      <m:e>
                        <m:r>
                          <a:rPr lang="en-US" altLang="ja-JP" sz="2000" b="1" i="1">
                            <a:latin typeface="Cambria Math" panose="02040503050406030204" pitchFamily="18" charset="0"/>
                          </a:rPr>
                          <m:t>𝑿</m:t>
                        </m:r>
                      </m:e>
                      <m:sup>
                        <m:r>
                          <a:rPr lang="en-US" altLang="ja-JP" sz="2000" b="1" i="1">
                            <a:latin typeface="Cambria Math" panose="02040503050406030204" pitchFamily="18" charset="0"/>
                          </a:rPr>
                          <m:t>∗</m:t>
                        </m:r>
                      </m:sup>
                    </m:sSup>
                  </m:oMath>
                </a14:m>
                <a:r>
                  <a:rPr lang="ja-JP" altLang="en-US" sz="2000" b="1" dirty="0"/>
                  <a:t>について，</a:t>
                </a:r>
                <a14:m>
                  <m:oMath xmlns:m="http://schemas.openxmlformats.org/officeDocument/2006/math">
                    <m:sSub>
                      <m:sSubPr>
                        <m:ctrlPr>
                          <a:rPr lang="en-US" altLang="ja-JP" sz="2000" b="1" i="1">
                            <a:latin typeface="Cambria Math" panose="02040503050406030204" pitchFamily="18" charset="0"/>
                          </a:rPr>
                        </m:ctrlPr>
                      </m:sSubPr>
                      <m:e>
                        <m:r>
                          <a:rPr lang="en-US" altLang="ja-JP" sz="2000" b="1">
                            <a:latin typeface="Cambria Math" panose="02040503050406030204" pitchFamily="18" charset="0"/>
                          </a:rPr>
                          <m:t>𝐱</m:t>
                        </m:r>
                      </m:e>
                      <m:sub>
                        <m:r>
                          <a:rPr lang="en-US" altLang="ja-JP" sz="2000" b="1" i="1">
                            <a:latin typeface="Cambria Math" panose="02040503050406030204" pitchFamily="18" charset="0"/>
                          </a:rPr>
                          <m:t>𝒑</m:t>
                        </m:r>
                      </m:sub>
                    </m:sSub>
                  </m:oMath>
                </a14:m>
                <a:r>
                  <a:rPr lang="ja-JP" altLang="en-US" sz="2000" b="1" dirty="0"/>
                  <a:t>に最も似たパッチ</a:t>
                </a:r>
                <a14:m>
                  <m:oMath xmlns:m="http://schemas.openxmlformats.org/officeDocument/2006/math">
                    <m:sSub>
                      <m:sSubPr>
                        <m:ctrlPr>
                          <a:rPr lang="en-US" altLang="ja-JP" sz="2000" b="1" i="1">
                            <a:latin typeface="Cambria Math" panose="02040503050406030204" pitchFamily="18" charset="0"/>
                          </a:rPr>
                        </m:ctrlPr>
                      </m:sSubPr>
                      <m:e>
                        <m:r>
                          <a:rPr lang="en-US" altLang="ja-JP" sz="2000" b="1" i="0" smtClean="0">
                            <a:latin typeface="Cambria Math" panose="02040503050406030204" pitchFamily="18" charset="0"/>
                          </a:rPr>
                          <m:t>𝐳</m:t>
                        </m:r>
                      </m:e>
                      <m:sub>
                        <m:r>
                          <a:rPr lang="en-US" altLang="ja-JP" sz="2000" b="1" i="1">
                            <a:latin typeface="Cambria Math" panose="02040503050406030204" pitchFamily="18" charset="0"/>
                          </a:rPr>
                          <m:t>𝒑</m:t>
                        </m:r>
                      </m:sub>
                    </m:sSub>
                  </m:oMath>
                </a14:m>
                <a:r>
                  <a:rPr lang="ja-JP" altLang="en-US" sz="2000" b="1" dirty="0"/>
                  <a:t>を検索</a:t>
                </a:r>
                <a:endParaRPr lang="en-US" altLang="ja-JP" sz="2000" b="1" dirty="0"/>
              </a:p>
              <a:p>
                <a:pPr marL="457200" lvl="1" indent="0">
                  <a:lnSpc>
                    <a:spcPct val="110000"/>
                  </a:lnSpc>
                  <a:spcBef>
                    <a:spcPts val="600"/>
                  </a:spcBef>
                  <a:buNone/>
                </a:pPr>
                <a:r>
                  <a:rPr lang="en-US" altLang="ja-JP" sz="2000" b="1" dirty="0"/>
                  <a:t>2-2. </a:t>
                </a:r>
                <a:r>
                  <a:rPr lang="ja-JP" altLang="en-US" sz="2000" b="1" dirty="0"/>
                  <a:t>発見したパッチ</a:t>
                </a:r>
                <a14:m>
                  <m:oMath xmlns:m="http://schemas.openxmlformats.org/officeDocument/2006/math">
                    <m:sSub>
                      <m:sSubPr>
                        <m:ctrlPr>
                          <a:rPr lang="en-US" altLang="ja-JP" sz="2000" b="1" i="1">
                            <a:latin typeface="Cambria Math" panose="02040503050406030204" pitchFamily="18" charset="0"/>
                          </a:rPr>
                        </m:ctrlPr>
                      </m:sSubPr>
                      <m:e>
                        <m:r>
                          <a:rPr lang="en-US" altLang="ja-JP" sz="2000" b="1">
                            <a:latin typeface="Cambria Math" panose="02040503050406030204" pitchFamily="18" charset="0"/>
                          </a:rPr>
                          <m:t>𝐳</m:t>
                        </m:r>
                      </m:e>
                      <m:sub>
                        <m:r>
                          <a:rPr lang="en-US" altLang="ja-JP" sz="2000" b="1" i="1">
                            <a:latin typeface="Cambria Math" panose="02040503050406030204" pitchFamily="18" charset="0"/>
                          </a:rPr>
                          <m:t>𝒑</m:t>
                        </m:r>
                      </m:sub>
                    </m:sSub>
                    <m:r>
                      <a:rPr lang="ja-JP" altLang="en-US" sz="2000" b="1" i="1">
                        <a:latin typeface="Cambria Math" panose="02040503050406030204" pitchFamily="18" charset="0"/>
                      </a:rPr>
                      <m:t>を</m:t>
                    </m:r>
                  </m:oMath>
                </a14:m>
                <a:r>
                  <a:rPr lang="en-US" altLang="ja-JP" sz="2000" b="1" dirty="0"/>
                  <a:t>X</a:t>
                </a:r>
                <a:r>
                  <a:rPr lang="ja-JP" altLang="en-US" sz="2000" b="1" dirty="0"/>
                  <a:t>にコピー</a:t>
                </a:r>
                <a:endParaRPr lang="en-US" altLang="ja-JP" sz="2000" b="1" dirty="0"/>
              </a:p>
              <a:p>
                <a:pPr marL="457200" lvl="1" indent="0">
                  <a:lnSpc>
                    <a:spcPct val="110000"/>
                  </a:lnSpc>
                  <a:spcBef>
                    <a:spcPts val="600"/>
                  </a:spcBef>
                  <a:buNone/>
                </a:pPr>
                <a:r>
                  <a:rPr lang="en-US" altLang="ja-JP" sz="2000" dirty="0"/>
                  <a:t>※</a:t>
                </a:r>
                <a:r>
                  <a:rPr lang="ja-JP" altLang="en-US" sz="2000" dirty="0"/>
                  <a:t>２つ以上の領域</a:t>
                </a:r>
                <a14:m>
                  <m:oMath xmlns:m="http://schemas.openxmlformats.org/officeDocument/2006/math">
                    <m:sSub>
                      <m:sSubPr>
                        <m:ctrlPr>
                          <a:rPr lang="en-US" altLang="ja-JP" sz="2000" i="1">
                            <a:latin typeface="Cambria Math" panose="02040503050406030204" pitchFamily="18" charset="0"/>
                          </a:rPr>
                        </m:ctrlPr>
                      </m:sSubPr>
                      <m:e>
                        <m:r>
                          <m:rPr>
                            <m:sty m:val="p"/>
                          </m:rPr>
                          <a:rPr lang="en-US" altLang="ja-JP" sz="2000" b="0" i="1">
                            <a:latin typeface="Cambria Math" panose="02040503050406030204" pitchFamily="18" charset="0"/>
                          </a:rPr>
                          <m:t>z</m:t>
                        </m:r>
                      </m:e>
                      <m:sub>
                        <m:r>
                          <a:rPr lang="en-US" altLang="ja-JP" sz="2000" b="0" i="1">
                            <a:latin typeface="Cambria Math" panose="02040503050406030204" pitchFamily="18" charset="0"/>
                          </a:rPr>
                          <m:t>𝑝</m:t>
                        </m:r>
                      </m:sub>
                    </m:sSub>
                    <m:r>
                      <a:rPr lang="en-US" altLang="ja-JP" sz="2000" b="0" i="0" smtClean="0">
                        <a:latin typeface="Cambria Math" panose="02040503050406030204" pitchFamily="18" charset="0"/>
                      </a:rPr>
                      <m:t>,</m:t>
                    </m:r>
                    <m:sSub>
                      <m:sSubPr>
                        <m:ctrlPr>
                          <a:rPr lang="en-US" altLang="ja-JP" sz="2000" i="1">
                            <a:latin typeface="Cambria Math" panose="02040503050406030204" pitchFamily="18" charset="0"/>
                          </a:rPr>
                        </m:ctrlPr>
                      </m:sSubPr>
                      <m:e>
                        <m:r>
                          <m:rPr>
                            <m:sty m:val="p"/>
                          </m:rPr>
                          <a:rPr lang="en-US" altLang="ja-JP" sz="2000" b="0" i="1">
                            <a:latin typeface="Cambria Math" panose="02040503050406030204" pitchFamily="18" charset="0"/>
                          </a:rPr>
                          <m:t>z</m:t>
                        </m:r>
                      </m:e>
                      <m:sub>
                        <m:r>
                          <a:rPr lang="en-US" altLang="ja-JP" sz="2000" b="0" i="1" smtClean="0">
                            <a:latin typeface="Cambria Math" panose="02040503050406030204" pitchFamily="18" charset="0"/>
                          </a:rPr>
                          <m:t>𝑞</m:t>
                        </m:r>
                      </m:sub>
                    </m:sSub>
                  </m:oMath>
                </a14:m>
                <a:r>
                  <a:rPr lang="ja-JP" altLang="en-US" sz="2000" dirty="0"/>
                  <a:t>重なっている画素は平均をとる</a:t>
                </a:r>
              </a:p>
            </p:txBody>
          </p:sp>
        </mc:Choice>
        <mc:Fallback xmlns="">
          <p:sp>
            <p:nvSpPr>
              <p:cNvPr id="11" name="コンテンツ プレースホルダー 2"/>
              <p:cNvSpPr txBox="1">
                <a:spLocks noRot="1" noChangeAspect="1" noMove="1" noResize="1" noEditPoints="1" noAdjustHandles="1" noChangeArrowheads="1" noChangeShapeType="1" noTextEdit="1"/>
              </p:cNvSpPr>
              <p:nvPr/>
            </p:nvSpPr>
            <p:spPr>
              <a:xfrm>
                <a:off x="6748636" y="1465944"/>
                <a:ext cx="5138564" cy="4397828"/>
              </a:xfrm>
              <a:prstGeom prst="rect">
                <a:avLst/>
              </a:prstGeom>
              <a:blipFill>
                <a:blip r:embed="rId5"/>
                <a:stretch>
                  <a:fillRect l="-2728" t="-277"/>
                </a:stretch>
              </a:blipFill>
            </p:spPr>
            <p:txBody>
              <a:bodyPr/>
              <a:lstStyle/>
              <a:p>
                <a:r>
                  <a:rPr lang="ja-JP" altLang="en-US">
                    <a:noFill/>
                  </a:rPr>
                  <a:t> </a:t>
                </a:r>
              </a:p>
            </p:txBody>
          </p:sp>
        </mc:Fallback>
      </mc:AlternateContent>
      <p:sp>
        <p:nvSpPr>
          <p:cNvPr id="12" name="正方形/長方形 11"/>
          <p:cNvSpPr/>
          <p:nvPr/>
        </p:nvSpPr>
        <p:spPr>
          <a:xfrm>
            <a:off x="7053106" y="6089134"/>
            <a:ext cx="5032147" cy="646331"/>
          </a:xfrm>
          <a:prstGeom prst="rect">
            <a:avLst/>
          </a:prstGeom>
        </p:spPr>
        <p:txBody>
          <a:bodyPr wrap="none">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論文では，平均でなく、重み付き平均をとる</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手法なども議論されている</a:t>
            </a:r>
          </a:p>
        </p:txBody>
      </p:sp>
      <p:sp>
        <p:nvSpPr>
          <p:cNvPr id="13" name="正方形/長方形 12"/>
          <p:cNvSpPr/>
          <p:nvPr/>
        </p:nvSpPr>
        <p:spPr>
          <a:xfrm>
            <a:off x="4433778" y="149985"/>
            <a:ext cx="7662529" cy="830997"/>
          </a:xfrm>
          <a:prstGeom prst="rect">
            <a:avLst/>
          </a:prstGeom>
        </p:spPr>
        <p:txBody>
          <a:bodyPr wrap="square">
            <a:spAutoFit/>
          </a:bodyPr>
          <a:lstStyle/>
          <a:p>
            <a:r>
              <a:rPr lang="en-US" altLang="ja-JP" sz="2400" dirty="0" err="1"/>
              <a:t>Vivek</a:t>
            </a:r>
            <a:r>
              <a:rPr lang="en-US" altLang="ja-JP" sz="2400" dirty="0"/>
              <a:t> </a:t>
            </a:r>
            <a:r>
              <a:rPr lang="en-US" altLang="ja-JP" sz="2400" dirty="0" err="1"/>
              <a:t>Kwatra</a:t>
            </a:r>
            <a:r>
              <a:rPr lang="en-US" altLang="ja-JP" sz="2400" dirty="0"/>
              <a:t> et al. Texture Optimization for Example-based Synthesis, SIGGRAPH 2005</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（左図はこの論文より）</a:t>
            </a:r>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 name="正方形/長方形 13"/>
          <p:cNvSpPr/>
          <p:nvPr/>
        </p:nvSpPr>
        <p:spPr>
          <a:xfrm>
            <a:off x="3954667" y="1023647"/>
            <a:ext cx="2293641" cy="307777"/>
          </a:xfrm>
          <a:prstGeom prst="rect">
            <a:avLst/>
          </a:prstGeom>
        </p:spPr>
        <p:txBody>
          <a:bodyPr wrap="none">
            <a:spAutoFit/>
          </a:bodyPr>
          <a:lstStyle/>
          <a:p>
            <a:r>
              <a:rPr lang="ja-JP" altLang="en-US" sz="1400" dirty="0"/>
              <a:t>図は</a:t>
            </a:r>
            <a:r>
              <a:rPr lang="en-US" altLang="ja-JP" sz="1400" dirty="0"/>
              <a:t>[</a:t>
            </a:r>
            <a:r>
              <a:rPr lang="en-US" altLang="ja-JP" sz="1400" dirty="0" err="1"/>
              <a:t>Kwatra</a:t>
            </a:r>
            <a:r>
              <a:rPr lang="en-US" altLang="ja-JP" sz="1400" dirty="0"/>
              <a:t> et al. 2005] </a:t>
            </a:r>
            <a:r>
              <a:rPr lang="ja-JP" altLang="en-US" sz="1400" dirty="0"/>
              <a:t>より</a:t>
            </a:r>
          </a:p>
        </p:txBody>
      </p:sp>
      <p:sp>
        <p:nvSpPr>
          <p:cNvPr id="15" name="正方形/長方形 14"/>
          <p:cNvSpPr/>
          <p:nvPr/>
        </p:nvSpPr>
        <p:spPr>
          <a:xfrm>
            <a:off x="11354765" y="-4569"/>
            <a:ext cx="837235" cy="4977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dirty="0"/>
              <a:t>SKIP</a:t>
            </a:r>
            <a:endParaRPr kumimoji="1" lang="ja-JP" altLang="en-US" sz="2800" dirty="0"/>
          </a:p>
        </p:txBody>
      </p:sp>
    </p:spTree>
    <p:extLst>
      <p:ext uri="{BB962C8B-B14F-4D97-AF65-F5344CB8AC3E}">
        <p14:creationId xmlns:p14="http://schemas.microsoft.com/office/powerpoint/2010/main" val="37437930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コンテンツ プレースホルダー 7"/>
          <p:cNvSpPr>
            <a:spLocks noGrp="1"/>
          </p:cNvSpPr>
          <p:nvPr>
            <p:ph idx="1"/>
          </p:nvPr>
        </p:nvSpPr>
        <p:spPr>
          <a:xfrm>
            <a:off x="711200" y="448720"/>
            <a:ext cx="11087675" cy="522902"/>
          </a:xfrm>
        </p:spPr>
        <p:txBody>
          <a:bodyPr/>
          <a:lstStyle/>
          <a:p>
            <a:pPr marL="0" indent="0">
              <a:buNone/>
            </a:pPr>
            <a:r>
              <a:rPr kumimoji="1" lang="ja-JP" altLang="en-US" dirty="0"/>
              <a:t>多重解像度</a:t>
            </a:r>
            <a:r>
              <a:rPr lang="ja-JP" altLang="en-US" dirty="0"/>
              <a:t>を考慮した合成</a:t>
            </a:r>
            <a:endParaRPr kumimoji="1" lang="ja-JP" altLang="en-US" dirty="0"/>
          </a:p>
        </p:txBody>
      </p:sp>
      <p:pic>
        <p:nvPicPr>
          <p:cNvPr id="13" name="図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47168" y="2221811"/>
            <a:ext cx="457264" cy="457264"/>
          </a:xfrm>
          <a:prstGeom prst="rect">
            <a:avLst/>
          </a:prstGeom>
        </p:spPr>
      </p:pic>
      <p:pic>
        <p:nvPicPr>
          <p:cNvPr id="14" name="図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29176" y="2221811"/>
            <a:ext cx="457264" cy="457264"/>
          </a:xfrm>
          <a:prstGeom prst="rect">
            <a:avLst/>
          </a:prstGeom>
        </p:spPr>
      </p:pic>
      <p:pic>
        <p:nvPicPr>
          <p:cNvPr id="16" name="図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511187" y="2221811"/>
            <a:ext cx="457264" cy="457264"/>
          </a:xfrm>
          <a:prstGeom prst="rect">
            <a:avLst/>
          </a:prstGeom>
        </p:spPr>
      </p:pic>
      <p:pic>
        <p:nvPicPr>
          <p:cNvPr id="17" name="図 1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15714" y="3403031"/>
            <a:ext cx="914528" cy="914528"/>
          </a:xfrm>
          <a:prstGeom prst="rect">
            <a:avLst/>
          </a:prstGeom>
        </p:spPr>
      </p:pic>
      <p:pic>
        <p:nvPicPr>
          <p:cNvPr id="18" name="図 1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199135" y="3403031"/>
            <a:ext cx="914528" cy="914528"/>
          </a:xfrm>
          <a:prstGeom prst="rect">
            <a:avLst/>
          </a:prstGeom>
        </p:spPr>
      </p:pic>
      <p:pic>
        <p:nvPicPr>
          <p:cNvPr id="20" name="図 1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282555" y="3403031"/>
            <a:ext cx="914528" cy="914528"/>
          </a:xfrm>
          <a:prstGeom prst="rect">
            <a:avLst/>
          </a:prstGeom>
        </p:spPr>
      </p:pic>
      <p:pic>
        <p:nvPicPr>
          <p:cNvPr id="22" name="図 2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851221" y="5203053"/>
            <a:ext cx="1449160" cy="1449160"/>
          </a:xfrm>
          <a:prstGeom prst="rect">
            <a:avLst/>
          </a:prstGeom>
        </p:spPr>
      </p:pic>
      <p:pic>
        <p:nvPicPr>
          <p:cNvPr id="23" name="図 22"/>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933230" y="5203053"/>
            <a:ext cx="1449160" cy="1449160"/>
          </a:xfrm>
          <a:prstGeom prst="rect">
            <a:avLst/>
          </a:prstGeom>
        </p:spPr>
      </p:pic>
      <p:pic>
        <p:nvPicPr>
          <p:cNvPr id="25" name="図 24"/>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015239" y="5203053"/>
            <a:ext cx="1449160" cy="1449160"/>
          </a:xfrm>
          <a:prstGeom prst="rect">
            <a:avLst/>
          </a:prstGeom>
        </p:spPr>
      </p:pic>
      <p:pic>
        <p:nvPicPr>
          <p:cNvPr id="29" name="図 28"/>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119872" y="5607673"/>
            <a:ext cx="578299" cy="578299"/>
          </a:xfrm>
          <a:prstGeom prst="rect">
            <a:avLst/>
          </a:prstGeom>
        </p:spPr>
      </p:pic>
      <p:pic>
        <p:nvPicPr>
          <p:cNvPr id="34" name="図 33"/>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264446" y="3763089"/>
            <a:ext cx="289150" cy="289150"/>
          </a:xfrm>
          <a:prstGeom prst="rect">
            <a:avLst/>
          </a:prstGeom>
        </p:spPr>
      </p:pic>
      <p:pic>
        <p:nvPicPr>
          <p:cNvPr id="35" name="図 34"/>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333170" y="2336485"/>
            <a:ext cx="151702" cy="151702"/>
          </a:xfrm>
          <a:prstGeom prst="rect">
            <a:avLst/>
          </a:prstGeom>
        </p:spPr>
      </p:pic>
      <p:sp>
        <p:nvSpPr>
          <p:cNvPr id="37" name="コンテンツ プレースホルダー 7"/>
          <p:cNvSpPr txBox="1">
            <a:spLocks/>
          </p:cNvSpPr>
          <p:nvPr/>
        </p:nvSpPr>
        <p:spPr>
          <a:xfrm>
            <a:off x="3693822" y="1915549"/>
            <a:ext cx="1599941" cy="35175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2000" dirty="0"/>
              <a:t>乱数初期化</a:t>
            </a:r>
          </a:p>
        </p:txBody>
      </p:sp>
      <p:sp>
        <p:nvSpPr>
          <p:cNvPr id="38" name="コンテンツ プレースホルダー 7"/>
          <p:cNvSpPr txBox="1">
            <a:spLocks/>
          </p:cNvSpPr>
          <p:nvPr/>
        </p:nvSpPr>
        <p:spPr>
          <a:xfrm>
            <a:off x="833202" y="1980090"/>
            <a:ext cx="1347555" cy="52290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2000" dirty="0"/>
              <a:t>サンプル</a:t>
            </a:r>
          </a:p>
        </p:txBody>
      </p:sp>
      <p:sp>
        <p:nvSpPr>
          <p:cNvPr id="39" name="右矢印 38"/>
          <p:cNvSpPr/>
          <p:nvPr/>
        </p:nvSpPr>
        <p:spPr>
          <a:xfrm>
            <a:off x="5292805" y="2247040"/>
            <a:ext cx="483982" cy="365807"/>
          </a:xfrm>
          <a:prstGeom prst="rightArrow">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コンテンツ プレースホルダー 7"/>
          <p:cNvSpPr txBox="1">
            <a:spLocks/>
          </p:cNvSpPr>
          <p:nvPr/>
        </p:nvSpPr>
        <p:spPr>
          <a:xfrm>
            <a:off x="7092071" y="1937002"/>
            <a:ext cx="1242328" cy="356676"/>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2000" dirty="0"/>
              <a:t>逐次計算</a:t>
            </a:r>
          </a:p>
        </p:txBody>
      </p:sp>
      <p:sp>
        <p:nvSpPr>
          <p:cNvPr id="43" name="右矢印 42"/>
          <p:cNvSpPr/>
          <p:nvPr/>
        </p:nvSpPr>
        <p:spPr>
          <a:xfrm>
            <a:off x="7374813" y="2247040"/>
            <a:ext cx="483982" cy="365807"/>
          </a:xfrm>
          <a:prstGeom prst="rightArrow">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4" name="図 43"/>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265160" y="2199790"/>
            <a:ext cx="457264" cy="457264"/>
          </a:xfrm>
          <a:prstGeom prst="rect">
            <a:avLst/>
          </a:prstGeom>
        </p:spPr>
      </p:pic>
      <p:sp>
        <p:nvSpPr>
          <p:cNvPr id="45" name="右矢印 44"/>
          <p:cNvSpPr/>
          <p:nvPr/>
        </p:nvSpPr>
        <p:spPr>
          <a:xfrm>
            <a:off x="9456821" y="2247040"/>
            <a:ext cx="483982" cy="365807"/>
          </a:xfrm>
          <a:prstGeom prst="rightArrow">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6" name="図 4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40764" y="3411501"/>
            <a:ext cx="906057" cy="906057"/>
          </a:xfrm>
          <a:prstGeom prst="rect">
            <a:avLst/>
          </a:prstGeom>
        </p:spPr>
      </p:pic>
      <p:pic>
        <p:nvPicPr>
          <p:cNvPr id="47" name="図 4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769212" y="5203053"/>
            <a:ext cx="1449160" cy="1449160"/>
          </a:xfrm>
          <a:prstGeom prst="rect">
            <a:avLst/>
          </a:prstGeom>
        </p:spPr>
      </p:pic>
      <p:sp>
        <p:nvSpPr>
          <p:cNvPr id="48" name="右矢印 47"/>
          <p:cNvSpPr/>
          <p:nvPr/>
        </p:nvSpPr>
        <p:spPr>
          <a:xfrm>
            <a:off x="5292805" y="3668073"/>
            <a:ext cx="483982" cy="365807"/>
          </a:xfrm>
          <a:prstGeom prst="rightArrow">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右矢印 48"/>
          <p:cNvSpPr/>
          <p:nvPr/>
        </p:nvSpPr>
        <p:spPr>
          <a:xfrm>
            <a:off x="7374813" y="3668073"/>
            <a:ext cx="483982" cy="365807"/>
          </a:xfrm>
          <a:prstGeom prst="rightArrow">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右矢印 49"/>
          <p:cNvSpPr/>
          <p:nvPr/>
        </p:nvSpPr>
        <p:spPr>
          <a:xfrm>
            <a:off x="9454003" y="3668073"/>
            <a:ext cx="483982" cy="365807"/>
          </a:xfrm>
          <a:prstGeom prst="rightArrow">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右矢印 52"/>
          <p:cNvSpPr/>
          <p:nvPr/>
        </p:nvSpPr>
        <p:spPr>
          <a:xfrm>
            <a:off x="5292805" y="5746082"/>
            <a:ext cx="483982" cy="365807"/>
          </a:xfrm>
          <a:prstGeom prst="rightArrow">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右矢印 53"/>
          <p:cNvSpPr/>
          <p:nvPr/>
        </p:nvSpPr>
        <p:spPr>
          <a:xfrm>
            <a:off x="7374813" y="5746082"/>
            <a:ext cx="483982" cy="365807"/>
          </a:xfrm>
          <a:prstGeom prst="rightArrow">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右矢印 54"/>
          <p:cNvSpPr/>
          <p:nvPr/>
        </p:nvSpPr>
        <p:spPr>
          <a:xfrm>
            <a:off x="9454003" y="5746082"/>
            <a:ext cx="483982" cy="365807"/>
          </a:xfrm>
          <a:prstGeom prst="rightArrow">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7" name="カギ線コネクタ 56"/>
          <p:cNvCxnSpPr>
            <a:stCxn id="16" idx="2"/>
            <a:endCxn id="46" idx="0"/>
          </p:cNvCxnSpPr>
          <p:nvPr/>
        </p:nvCxnSpPr>
        <p:spPr>
          <a:xfrm rot="5400000">
            <a:off x="7250593" y="-77725"/>
            <a:ext cx="732426" cy="6246026"/>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8" name="コンテンツ プレースホルダー 7"/>
          <p:cNvSpPr txBox="1">
            <a:spLocks/>
          </p:cNvSpPr>
          <p:nvPr/>
        </p:nvSpPr>
        <p:spPr>
          <a:xfrm>
            <a:off x="6956806" y="2771800"/>
            <a:ext cx="1909063" cy="356676"/>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altLang="ja-JP" sz="2000" dirty="0"/>
              <a:t>Up sampling</a:t>
            </a:r>
            <a:endParaRPr lang="ja-JP" altLang="en-US" sz="2000" dirty="0"/>
          </a:p>
        </p:txBody>
      </p:sp>
      <p:cxnSp>
        <p:nvCxnSpPr>
          <p:cNvPr id="59" name="カギ線コネクタ 58"/>
          <p:cNvCxnSpPr>
            <a:stCxn id="20" idx="2"/>
            <a:endCxn id="47" idx="0"/>
          </p:cNvCxnSpPr>
          <p:nvPr/>
        </p:nvCxnSpPr>
        <p:spPr>
          <a:xfrm rot="5400000">
            <a:off x="7174059" y="1637293"/>
            <a:ext cx="885494" cy="6246027"/>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0" name="コンテンツ プレースホルダー 7"/>
          <p:cNvSpPr txBox="1">
            <a:spLocks/>
          </p:cNvSpPr>
          <p:nvPr/>
        </p:nvSpPr>
        <p:spPr>
          <a:xfrm>
            <a:off x="6956806" y="4522222"/>
            <a:ext cx="1909063" cy="356676"/>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altLang="ja-JP" sz="2000" dirty="0"/>
              <a:t>Up sampling</a:t>
            </a:r>
            <a:endParaRPr lang="ja-JP" altLang="en-US" sz="2000" dirty="0"/>
          </a:p>
        </p:txBody>
      </p:sp>
      <p:sp>
        <p:nvSpPr>
          <p:cNvPr id="36" name="正方形/長方形 35"/>
          <p:cNvSpPr/>
          <p:nvPr/>
        </p:nvSpPr>
        <p:spPr>
          <a:xfrm>
            <a:off x="11354765" y="-4569"/>
            <a:ext cx="837235" cy="4977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dirty="0"/>
              <a:t>SKIP</a:t>
            </a:r>
            <a:endParaRPr kumimoji="1" lang="ja-JP" altLang="en-US" sz="2800" dirty="0"/>
          </a:p>
        </p:txBody>
      </p:sp>
    </p:spTree>
    <p:extLst>
      <p:ext uri="{BB962C8B-B14F-4D97-AF65-F5344CB8AC3E}">
        <p14:creationId xmlns:p14="http://schemas.microsoft.com/office/powerpoint/2010/main" val="6389351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594873" y="365126"/>
            <a:ext cx="11190727" cy="733270"/>
          </a:xfrm>
        </p:spPr>
        <p:txBody>
          <a:bodyPr>
            <a:normAutofit/>
          </a:bodyPr>
          <a:lstStyle/>
          <a:p>
            <a:r>
              <a:rPr kumimoji="1" lang="ja-JP" altLang="en-US" dirty="0"/>
              <a:t>テクスチャ合成法</a:t>
            </a:r>
          </a:p>
        </p:txBody>
      </p:sp>
      <p:sp>
        <p:nvSpPr>
          <p:cNvPr id="3" name="コンテンツ プレースホルダー 2"/>
          <p:cNvSpPr>
            <a:spLocks noGrp="1"/>
          </p:cNvSpPr>
          <p:nvPr>
            <p:ph idx="1"/>
          </p:nvPr>
        </p:nvSpPr>
        <p:spPr>
          <a:xfrm>
            <a:off x="594873" y="1343722"/>
            <a:ext cx="11190727" cy="5288571"/>
          </a:xfrm>
        </p:spPr>
        <p:txBody>
          <a:bodyPr>
            <a:normAutofit/>
          </a:bodyPr>
          <a:lstStyle/>
          <a:p>
            <a:pPr>
              <a:lnSpc>
                <a:spcPct val="120000"/>
              </a:lnSpc>
            </a:pPr>
            <a:r>
              <a:rPr kumimoji="1" lang="ja-JP" altLang="en-US" sz="2400" dirty="0"/>
              <a:t>似た局所領域を検索</a:t>
            </a:r>
            <a:endParaRPr lang="en-US" altLang="ja-JP" sz="1600" dirty="0"/>
          </a:p>
          <a:p>
            <a:pPr lvl="1">
              <a:lnSpc>
                <a:spcPct val="120000"/>
              </a:lnSpc>
            </a:pPr>
            <a:r>
              <a:rPr lang="ja-JP" altLang="en-US" sz="2000" dirty="0"/>
              <a:t>画素毎にコピーする</a:t>
            </a:r>
            <a:endParaRPr lang="en-US" altLang="ja-JP" sz="1200" dirty="0">
              <a:solidFill>
                <a:srgbClr val="FF0000"/>
              </a:solidFill>
            </a:endParaRPr>
          </a:p>
          <a:p>
            <a:pPr lvl="2">
              <a:lnSpc>
                <a:spcPct val="120000"/>
              </a:lnSpc>
            </a:pPr>
            <a:r>
              <a:rPr lang="en-US" altLang="ja-JP" sz="1400" dirty="0"/>
              <a:t>Alexei A. </a:t>
            </a:r>
            <a:r>
              <a:rPr lang="en-US" altLang="ja-JP" sz="1400" dirty="0" err="1"/>
              <a:t>Efros</a:t>
            </a:r>
            <a:r>
              <a:rPr lang="en-US" altLang="ja-JP" sz="1400" dirty="0"/>
              <a:t> and Thomas K. Leung, Texture Synthesis by Non-parametric Sampling, ICCV 1999</a:t>
            </a:r>
            <a:endParaRPr kumimoji="1" lang="en-US" altLang="ja-JP" sz="1400" dirty="0"/>
          </a:p>
          <a:p>
            <a:pPr lvl="1">
              <a:lnSpc>
                <a:spcPct val="120000"/>
              </a:lnSpc>
            </a:pPr>
            <a:r>
              <a:rPr lang="ja-JP" altLang="en-US" sz="2000" dirty="0"/>
              <a:t>画像最適化</a:t>
            </a:r>
            <a:r>
              <a:rPr lang="en-US" altLang="ja-JP" sz="2000" dirty="0"/>
              <a:t>(</a:t>
            </a:r>
            <a:r>
              <a:rPr lang="ja-JP" altLang="en-US" sz="2000" dirty="0"/>
              <a:t>片方向類似度</a:t>
            </a:r>
            <a:r>
              <a:rPr lang="en-US" altLang="ja-JP" sz="2000" dirty="0"/>
              <a:t>)</a:t>
            </a:r>
          </a:p>
          <a:p>
            <a:pPr lvl="2">
              <a:lnSpc>
                <a:spcPct val="120000"/>
              </a:lnSpc>
            </a:pPr>
            <a:r>
              <a:rPr lang="en-US" altLang="ja-JP" sz="1400" dirty="0" err="1"/>
              <a:t>Vivek</a:t>
            </a:r>
            <a:r>
              <a:rPr lang="en-US" altLang="ja-JP" sz="1400" dirty="0"/>
              <a:t> </a:t>
            </a:r>
            <a:r>
              <a:rPr lang="en-US" altLang="ja-JP" sz="1400" dirty="0" err="1"/>
              <a:t>Kwatra</a:t>
            </a:r>
            <a:r>
              <a:rPr lang="en-US" altLang="ja-JP" sz="1400" dirty="0"/>
              <a:t> et al. Texture Optimization for Example-based Synthesis, SIGGRAPH 2005</a:t>
            </a:r>
            <a:endParaRPr lang="en-US" altLang="ja-JP" sz="2400" dirty="0"/>
          </a:p>
          <a:p>
            <a:pPr lvl="1">
              <a:lnSpc>
                <a:spcPct val="120000"/>
              </a:lnSpc>
            </a:pPr>
            <a:r>
              <a:rPr lang="ja-JP" altLang="en-US" sz="2000" dirty="0"/>
              <a:t>画像最適化</a:t>
            </a:r>
            <a:r>
              <a:rPr lang="en-US" altLang="ja-JP" sz="2000" dirty="0"/>
              <a:t>(</a:t>
            </a:r>
            <a:r>
              <a:rPr lang="ja-JP" altLang="en-US" sz="2000" dirty="0"/>
              <a:t>双方向類似度</a:t>
            </a:r>
            <a:r>
              <a:rPr lang="en-US" altLang="ja-JP" sz="2000" dirty="0"/>
              <a:t>)</a:t>
            </a:r>
          </a:p>
          <a:p>
            <a:pPr lvl="2">
              <a:lnSpc>
                <a:spcPct val="120000"/>
              </a:lnSpc>
            </a:pPr>
            <a:r>
              <a:rPr lang="en-US" altLang="ja-JP" sz="1400" dirty="0" err="1"/>
              <a:t>Simakov</a:t>
            </a:r>
            <a:r>
              <a:rPr lang="en-US" altLang="ja-JP" sz="1400" dirty="0"/>
              <a:t> et al. Summarizing Visual Data Using Bidirectional Similarity, CVPR 08.</a:t>
            </a:r>
          </a:p>
          <a:p>
            <a:pPr lvl="2">
              <a:lnSpc>
                <a:spcPct val="120000"/>
              </a:lnSpc>
            </a:pPr>
            <a:r>
              <a:rPr lang="en-US" altLang="ja-JP" sz="1400" dirty="0"/>
              <a:t>Wei</a:t>
            </a:r>
            <a:r>
              <a:rPr lang="ja-JP" altLang="en-US" sz="1400" dirty="0"/>
              <a:t> </a:t>
            </a:r>
            <a:r>
              <a:rPr lang="en-US" altLang="ja-JP" sz="1400" dirty="0"/>
              <a:t>et al. Inverse texture synthesis, SIGGRAPH 08.</a:t>
            </a:r>
            <a:endParaRPr lang="ja-JP" altLang="en-US" sz="1400" dirty="0"/>
          </a:p>
          <a:p>
            <a:pPr lvl="1">
              <a:lnSpc>
                <a:spcPct val="120000"/>
              </a:lnSpc>
            </a:pPr>
            <a:r>
              <a:rPr lang="ja-JP" altLang="en-US" sz="2000" dirty="0"/>
              <a:t>高速近傍計算</a:t>
            </a:r>
            <a:endParaRPr lang="en-US" altLang="ja-JP" sz="2000" dirty="0"/>
          </a:p>
          <a:p>
            <a:pPr>
              <a:lnSpc>
                <a:spcPct val="120000"/>
              </a:lnSpc>
            </a:pPr>
            <a:r>
              <a:rPr lang="ja-JP" altLang="en-US" sz="2400" dirty="0"/>
              <a:t>目立たないシームを計算</a:t>
            </a:r>
            <a:endParaRPr lang="en-US" altLang="ja-JP" sz="2400" dirty="0"/>
          </a:p>
          <a:p>
            <a:pPr lvl="1">
              <a:lnSpc>
                <a:spcPct val="120000"/>
              </a:lnSpc>
            </a:pPr>
            <a:r>
              <a:rPr lang="en-US" altLang="ja-JP" sz="1600" dirty="0"/>
              <a:t>Image quilting</a:t>
            </a:r>
          </a:p>
          <a:p>
            <a:pPr lvl="1">
              <a:lnSpc>
                <a:spcPct val="120000"/>
              </a:lnSpc>
            </a:pPr>
            <a:r>
              <a:rPr lang="en-US" altLang="ja-JP" sz="1600" dirty="0"/>
              <a:t>Graph Cut textures</a:t>
            </a:r>
            <a:endParaRPr lang="en-US" altLang="ja-JP" sz="1800" dirty="0"/>
          </a:p>
          <a:p>
            <a:pPr marL="0" indent="0">
              <a:lnSpc>
                <a:spcPct val="120000"/>
              </a:lnSpc>
              <a:buNone/>
            </a:pPr>
            <a:endParaRPr lang="en-US" altLang="ja-JP" dirty="0"/>
          </a:p>
          <a:p>
            <a:pPr marL="0" indent="0">
              <a:lnSpc>
                <a:spcPct val="120000"/>
              </a:lnSpc>
              <a:buNone/>
            </a:pPr>
            <a:endParaRPr kumimoji="1" lang="en-US" altLang="ja-JP" dirty="0"/>
          </a:p>
        </p:txBody>
      </p:sp>
      <p:sp>
        <p:nvSpPr>
          <p:cNvPr id="4" name="正方形/長方形 3">
            <a:extLst>
              <a:ext uri="{FF2B5EF4-FFF2-40B4-BE49-F238E27FC236}">
                <a16:creationId xmlns:a16="http://schemas.microsoft.com/office/drawing/2014/main" id="{061FB9AC-72DC-49A0-90F9-DE114DA087C2}"/>
              </a:ext>
            </a:extLst>
          </p:cNvPr>
          <p:cNvSpPr/>
          <p:nvPr/>
        </p:nvSpPr>
        <p:spPr>
          <a:xfrm>
            <a:off x="1102309" y="4364842"/>
            <a:ext cx="9267818" cy="4877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8623901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483219" y="1478604"/>
            <a:ext cx="5217190" cy="4348263"/>
          </a:xfrm>
        </p:spPr>
        <p:txBody>
          <a:bodyPr>
            <a:normAutofit/>
          </a:bodyPr>
          <a:lstStyle/>
          <a:p>
            <a:pPr marL="0" indent="0">
              <a:buNone/>
            </a:pPr>
            <a:r>
              <a:rPr lang="ja-JP" altLang="en-US" sz="2400" dirty="0"/>
              <a:t>ここまでに紹介した</a:t>
            </a:r>
            <a:r>
              <a:rPr kumimoji="1" lang="en-US" altLang="ja-JP" sz="2400" dirty="0"/>
              <a:t>Texture</a:t>
            </a:r>
            <a:r>
              <a:rPr kumimoji="1" lang="ja-JP" altLang="en-US" sz="2400" dirty="0"/>
              <a:t>合成</a:t>
            </a:r>
            <a:r>
              <a:rPr lang="ja-JP" altLang="en-US" sz="2400" dirty="0"/>
              <a:t>は，以下</a:t>
            </a:r>
            <a:r>
              <a:rPr lang="en-US" altLang="ja-JP" sz="2400" dirty="0"/>
              <a:t>2</a:t>
            </a:r>
            <a:r>
              <a:rPr lang="ja-JP" altLang="en-US" sz="2400" dirty="0"/>
              <a:t>ステップよりなる</a:t>
            </a:r>
            <a:endParaRPr lang="en-US" altLang="ja-JP" sz="2400" dirty="0"/>
          </a:p>
          <a:p>
            <a:pPr marL="0" indent="0">
              <a:buNone/>
            </a:pPr>
            <a:r>
              <a:rPr lang="en-US" altLang="ja-JP" sz="2400" dirty="0"/>
              <a:t>1. </a:t>
            </a:r>
            <a:r>
              <a:rPr lang="ja-JP" altLang="en-US" sz="2400" dirty="0"/>
              <a:t>最類似</a:t>
            </a:r>
            <a:r>
              <a:rPr lang="en-US" altLang="ja-JP" sz="2400" dirty="0"/>
              <a:t>Patch</a:t>
            </a:r>
            <a:r>
              <a:rPr lang="ja-JP" altLang="en-US" sz="2400" dirty="0"/>
              <a:t>検索</a:t>
            </a:r>
            <a:endParaRPr lang="en-US" altLang="ja-JP" sz="2400" dirty="0"/>
          </a:p>
          <a:p>
            <a:pPr marL="0" indent="0">
              <a:buNone/>
            </a:pPr>
            <a:r>
              <a:rPr kumimoji="1" lang="en-US" altLang="ja-JP" sz="2400" dirty="0"/>
              <a:t>2. Patch</a:t>
            </a:r>
            <a:r>
              <a:rPr kumimoji="1" lang="ja-JP" altLang="en-US" sz="2400" dirty="0"/>
              <a:t>の混合</a:t>
            </a:r>
            <a:endParaRPr kumimoji="1" lang="en-US" altLang="ja-JP" sz="2400" dirty="0"/>
          </a:p>
          <a:p>
            <a:pPr marL="0" indent="0">
              <a:buNone/>
            </a:pPr>
            <a:r>
              <a:rPr lang="ja-JP" altLang="en-US" sz="2400" dirty="0"/>
              <a:t>特に</a:t>
            </a:r>
            <a:r>
              <a:rPr lang="en-US" altLang="ja-JP" sz="2400" dirty="0"/>
              <a:t>1</a:t>
            </a:r>
            <a:r>
              <a:rPr lang="ja-JP" altLang="en-US" sz="2400" dirty="0"/>
              <a:t>が計算のボトルネックに</a:t>
            </a:r>
            <a:endParaRPr lang="en-US" altLang="ja-JP" sz="2400" dirty="0"/>
          </a:p>
          <a:p>
            <a:pPr marL="0" indent="0">
              <a:buNone/>
            </a:pPr>
            <a:endParaRPr kumimoji="1" lang="en-US" altLang="ja-JP" sz="2400" dirty="0"/>
          </a:p>
          <a:p>
            <a:pPr marL="0" indent="0">
              <a:buNone/>
            </a:pPr>
            <a:r>
              <a:rPr lang="en-US" altLang="ja-JP" sz="2400" b="1" dirty="0">
                <a:solidFill>
                  <a:srgbClr val="FF0000"/>
                </a:solidFill>
                <a:sym typeface="Wingdings" panose="05000000000000000000" pitchFamily="2" charset="2"/>
              </a:rPr>
              <a:t> </a:t>
            </a:r>
            <a:r>
              <a:rPr lang="en-US" altLang="ja-JP" sz="2400" b="1" dirty="0" err="1">
                <a:solidFill>
                  <a:srgbClr val="FF0000"/>
                </a:solidFill>
                <a:sym typeface="Wingdings" panose="05000000000000000000" pitchFamily="2" charset="2"/>
              </a:rPr>
              <a:t>PatchMatch</a:t>
            </a:r>
            <a:endParaRPr kumimoji="1" lang="en-US" altLang="ja-JP" sz="2400" b="1" dirty="0">
              <a:solidFill>
                <a:srgbClr val="FF0000"/>
              </a:solidFill>
            </a:endParaRPr>
          </a:p>
          <a:p>
            <a:pPr marL="0" indent="0">
              <a:buNone/>
            </a:pPr>
            <a:r>
              <a:rPr lang="ja-JP" altLang="en-US" sz="2400" dirty="0"/>
              <a:t>隣接画素の</a:t>
            </a:r>
            <a:r>
              <a:rPr lang="en-US" altLang="ja-JP" sz="2400" dirty="0"/>
              <a:t>matching</a:t>
            </a:r>
            <a:r>
              <a:rPr lang="ja-JP" altLang="en-US" sz="2400" dirty="0"/>
              <a:t>を利用した近似的な最類似</a:t>
            </a:r>
            <a:r>
              <a:rPr lang="en-US" altLang="ja-JP" sz="2400" dirty="0"/>
              <a:t>Patch</a:t>
            </a:r>
            <a:r>
              <a:rPr lang="ja-JP" altLang="en-US" sz="2400" dirty="0"/>
              <a:t>検索手法</a:t>
            </a:r>
            <a:endParaRPr kumimoji="1" lang="ja-JP" altLang="en-US" sz="2400" dirty="0"/>
          </a:p>
        </p:txBody>
      </p:sp>
      <p:pic>
        <p:nvPicPr>
          <p:cNvPr id="9" name="図 8"/>
          <p:cNvPicPr>
            <a:picLocks noChangeAspect="1"/>
          </p:cNvPicPr>
          <p:nvPr/>
        </p:nvPicPr>
        <p:blipFill rotWithShape="1">
          <a:blip r:embed="rId3">
            <a:extLst>
              <a:ext uri="{28A0092B-C50C-407E-A947-70E740481C1C}">
                <a14:useLocalDpi xmlns:a14="http://schemas.microsoft.com/office/drawing/2010/main" val="0"/>
              </a:ext>
            </a:extLst>
          </a:blip>
          <a:srcRect r="45465"/>
          <a:stretch/>
        </p:blipFill>
        <p:spPr>
          <a:xfrm>
            <a:off x="5676899" y="1842133"/>
            <a:ext cx="5880101" cy="1770753"/>
          </a:xfrm>
          <a:prstGeom prst="rect">
            <a:avLst/>
          </a:prstGeom>
        </p:spPr>
      </p:pic>
      <p:pic>
        <p:nvPicPr>
          <p:cNvPr id="10" name="図 9"/>
          <p:cNvPicPr>
            <a:picLocks noChangeAspect="1"/>
          </p:cNvPicPr>
          <p:nvPr/>
        </p:nvPicPr>
        <p:blipFill rotWithShape="1">
          <a:blip r:embed="rId3">
            <a:extLst>
              <a:ext uri="{28A0092B-C50C-407E-A947-70E740481C1C}">
                <a14:useLocalDpi xmlns:a14="http://schemas.microsoft.com/office/drawing/2010/main" val="0"/>
              </a:ext>
            </a:extLst>
          </a:blip>
          <a:srcRect l="54535"/>
          <a:stretch/>
        </p:blipFill>
        <p:spPr>
          <a:xfrm>
            <a:off x="6286500" y="3779558"/>
            <a:ext cx="4902200" cy="1770753"/>
          </a:xfrm>
          <a:prstGeom prst="rect">
            <a:avLst/>
          </a:prstGeom>
        </p:spPr>
      </p:pic>
      <p:sp>
        <p:nvSpPr>
          <p:cNvPr id="11" name="正方形/長方形 10"/>
          <p:cNvSpPr/>
          <p:nvPr/>
        </p:nvSpPr>
        <p:spPr>
          <a:xfrm>
            <a:off x="6763194" y="6064274"/>
            <a:ext cx="4538422" cy="307777"/>
          </a:xfrm>
          <a:prstGeom prst="rect">
            <a:avLst/>
          </a:prstGeom>
        </p:spPr>
        <p:txBody>
          <a:bodyPr wrap="none">
            <a:spAutoFit/>
          </a:bodyPr>
          <a:lstStyle/>
          <a:p>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図は</a:t>
            </a:r>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[Connelly Barnes, et al, SIGGRAPH 2009]</a:t>
            </a:r>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より</a:t>
            </a:r>
          </a:p>
        </p:txBody>
      </p:sp>
      <p:sp>
        <p:nvSpPr>
          <p:cNvPr id="15" name="タイトル 1"/>
          <p:cNvSpPr txBox="1">
            <a:spLocks/>
          </p:cNvSpPr>
          <p:nvPr/>
        </p:nvSpPr>
        <p:spPr>
          <a:xfrm>
            <a:off x="1061205" y="511040"/>
            <a:ext cx="10344437" cy="7332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r>
              <a:rPr lang="en-US" altLang="ja-JP"/>
              <a:t>PatchMatch</a:t>
            </a:r>
            <a:endParaRPr lang="ja-JP" altLang="en-US" dirty="0"/>
          </a:p>
        </p:txBody>
      </p:sp>
      <p:sp>
        <p:nvSpPr>
          <p:cNvPr id="16" name="正方形/長方形 15"/>
          <p:cNvSpPr/>
          <p:nvPr/>
        </p:nvSpPr>
        <p:spPr>
          <a:xfrm>
            <a:off x="5226995" y="398834"/>
            <a:ext cx="6679659" cy="646331"/>
          </a:xfrm>
          <a:prstGeom prst="rect">
            <a:avLst/>
          </a:prstGeom>
        </p:spPr>
        <p:txBody>
          <a:bodyPr wrap="square">
            <a:spAutoFit/>
          </a:bodyPr>
          <a:lstStyle/>
          <a:p>
            <a:r>
              <a:rPr lang="en-US" altLang="ja-JP" dirty="0"/>
              <a:t>Connelly Barnes, et al. </a:t>
            </a:r>
            <a:r>
              <a:rPr lang="en-US" altLang="ja-JP" dirty="0" err="1"/>
              <a:t>PatchMatch</a:t>
            </a:r>
            <a:r>
              <a:rPr lang="en-US" altLang="ja-JP" dirty="0"/>
              <a:t>: A Randomized Correspondence Algorithm for Structural Image Editing, SIGGRAPH 2009.</a:t>
            </a:r>
          </a:p>
        </p:txBody>
      </p:sp>
    </p:spTree>
    <p:extLst>
      <p:ext uri="{BB962C8B-B14F-4D97-AF65-F5344CB8AC3E}">
        <p14:creationId xmlns:p14="http://schemas.microsoft.com/office/powerpoint/2010/main" val="22421410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061205" y="511040"/>
            <a:ext cx="10344437" cy="733270"/>
          </a:xfrm>
        </p:spPr>
        <p:txBody>
          <a:bodyPr/>
          <a:lstStyle/>
          <a:p>
            <a:r>
              <a:rPr kumimoji="1" lang="en-US" altLang="ja-JP" dirty="0" err="1"/>
              <a:t>PatchMatch</a:t>
            </a:r>
            <a:endParaRPr kumimoji="1" lang="ja-JP" altLang="en-US" dirty="0"/>
          </a:p>
        </p:txBody>
      </p:sp>
      <p:sp>
        <p:nvSpPr>
          <p:cNvPr id="3" name="コンテンツ プレースホルダー 2"/>
          <p:cNvSpPr>
            <a:spLocks noGrp="1"/>
          </p:cNvSpPr>
          <p:nvPr>
            <p:ph idx="1"/>
          </p:nvPr>
        </p:nvSpPr>
        <p:spPr>
          <a:xfrm>
            <a:off x="282990" y="1982551"/>
            <a:ext cx="5879482" cy="3980504"/>
          </a:xfrm>
          <a:solidFill>
            <a:schemeClr val="accent4">
              <a:lumMod val="20000"/>
              <a:lumOff val="80000"/>
            </a:schemeClr>
          </a:solidFill>
        </p:spPr>
        <p:txBody>
          <a:bodyPr>
            <a:normAutofit/>
          </a:bodyPr>
          <a:lstStyle/>
          <a:p>
            <a:pPr marL="0" indent="0">
              <a:buNone/>
            </a:pPr>
            <a:endParaRPr lang="en-US" altLang="ja-JP" sz="2000" b="1" dirty="0"/>
          </a:p>
          <a:p>
            <a:pPr marL="0" indent="0">
              <a:buNone/>
            </a:pPr>
            <a:r>
              <a:rPr lang="ja-JP" altLang="en-US" sz="2000" b="1" dirty="0"/>
              <a:t>問題</a:t>
            </a:r>
            <a:r>
              <a:rPr lang="ja-JP" altLang="en-US" sz="2000" dirty="0"/>
              <a:t> 画像</a:t>
            </a:r>
            <a:r>
              <a:rPr lang="en-US" altLang="ja-JP" sz="2000" dirty="0"/>
              <a:t>A</a:t>
            </a:r>
            <a:r>
              <a:rPr lang="ja-JP" altLang="en-US" sz="2000" dirty="0"/>
              <a:t>の全パッチについて，画像</a:t>
            </a:r>
            <a:r>
              <a:rPr lang="en-US" altLang="ja-JP" sz="2000" dirty="0"/>
              <a:t>B</a:t>
            </a:r>
            <a:r>
              <a:rPr lang="ja-JP" altLang="en-US" sz="2000" dirty="0"/>
              <a:t>内の最も類似するパッチを検索する</a:t>
            </a:r>
            <a:endParaRPr lang="en-US" altLang="ja-JP" sz="2000" dirty="0"/>
          </a:p>
          <a:p>
            <a:pPr marL="0" indent="0">
              <a:buNone/>
            </a:pPr>
            <a:endParaRPr kumimoji="1" lang="en-US" altLang="ja-JP" sz="2000" dirty="0"/>
          </a:p>
          <a:p>
            <a:pPr marL="457200" indent="-457200">
              <a:buAutoNum type="arabicPeriod"/>
            </a:pPr>
            <a:r>
              <a:rPr lang="ja-JP" altLang="en-US" sz="2000" dirty="0"/>
              <a:t>初期化</a:t>
            </a:r>
            <a:r>
              <a:rPr lang="en-US" altLang="ja-JP" sz="2000" dirty="0"/>
              <a:t>: </a:t>
            </a:r>
            <a:r>
              <a:rPr lang="ja-JP" altLang="en-US" sz="2000" dirty="0"/>
              <a:t>ランダムに対応付け</a:t>
            </a:r>
            <a:endParaRPr lang="en-US" altLang="ja-JP" sz="2000" dirty="0"/>
          </a:p>
          <a:p>
            <a:pPr marL="457200" indent="-457200">
              <a:buAutoNum type="arabicPeriod"/>
            </a:pPr>
            <a:r>
              <a:rPr lang="ja-JP" altLang="en-US" sz="2000" dirty="0"/>
              <a:t>更新</a:t>
            </a:r>
            <a:r>
              <a:rPr lang="en-US" altLang="ja-JP" sz="2000" dirty="0"/>
              <a:t>:</a:t>
            </a:r>
            <a:r>
              <a:rPr lang="ja-JP" altLang="en-US" sz="2000" dirty="0"/>
              <a:t> 画像</a:t>
            </a:r>
            <a:r>
              <a:rPr lang="en-US" altLang="ja-JP" sz="2000" dirty="0"/>
              <a:t>A</a:t>
            </a:r>
            <a:r>
              <a:rPr lang="ja-JP" altLang="en-US" sz="2000" dirty="0"/>
              <a:t>のパッチをラスタスキャンし</a:t>
            </a:r>
            <a:r>
              <a:rPr lang="en-US" altLang="ja-JP" sz="2000" dirty="0"/>
              <a:t>…</a:t>
            </a:r>
          </a:p>
          <a:p>
            <a:pPr marL="0" indent="0">
              <a:buNone/>
            </a:pPr>
            <a:r>
              <a:rPr lang="en-US" altLang="ja-JP" sz="2000" b="1" dirty="0"/>
              <a:t>2-1. Propagate, </a:t>
            </a:r>
            <a:r>
              <a:rPr lang="ja-JP" altLang="en-US" sz="2000" dirty="0"/>
              <a:t>上隣・左隣のパッチの対応と現在の対応を比べ，最も類似したものを採用</a:t>
            </a:r>
            <a:endParaRPr lang="en-US" altLang="ja-JP" sz="2000" dirty="0"/>
          </a:p>
          <a:p>
            <a:pPr marL="0" indent="0">
              <a:buNone/>
            </a:pPr>
            <a:r>
              <a:rPr lang="en-US" altLang="ja-JP" sz="2000" b="1" dirty="0"/>
              <a:t>2-2. Search, </a:t>
            </a:r>
            <a:r>
              <a:rPr lang="ja-JP" altLang="en-US" sz="2000" dirty="0"/>
              <a:t>ランダムに数個のマッチングを作成し，もし現在の対応よりも類似していれば採用</a:t>
            </a:r>
            <a:endParaRPr lang="en-US" altLang="ja-JP" sz="2000" dirty="0"/>
          </a:p>
        </p:txBody>
      </p:sp>
      <p:sp>
        <p:nvSpPr>
          <p:cNvPr id="7" name="正方形/長方形 6"/>
          <p:cNvSpPr/>
          <p:nvPr/>
        </p:nvSpPr>
        <p:spPr>
          <a:xfrm>
            <a:off x="5226995" y="398834"/>
            <a:ext cx="6679659" cy="646331"/>
          </a:xfrm>
          <a:prstGeom prst="rect">
            <a:avLst/>
          </a:prstGeom>
        </p:spPr>
        <p:txBody>
          <a:bodyPr wrap="square">
            <a:spAutoFit/>
          </a:bodyPr>
          <a:lstStyle/>
          <a:p>
            <a:r>
              <a:rPr lang="en-US" altLang="ja-JP" dirty="0"/>
              <a:t>Connelly Barnes, et al. </a:t>
            </a:r>
            <a:r>
              <a:rPr lang="en-US" altLang="ja-JP" dirty="0" err="1"/>
              <a:t>PatchMatch</a:t>
            </a:r>
            <a:r>
              <a:rPr lang="en-US" altLang="ja-JP" dirty="0"/>
              <a:t>: A Randomized Correspondence Algorithm for Structural Image Editing, SIGGRAPH 2009.</a:t>
            </a:r>
          </a:p>
        </p:txBody>
      </p:sp>
      <p:pic>
        <p:nvPicPr>
          <p:cNvPr id="8" name="図 7"/>
          <p:cNvPicPr>
            <a:picLocks noChangeAspect="1"/>
          </p:cNvPicPr>
          <p:nvPr/>
        </p:nvPicPr>
        <p:blipFill>
          <a:blip r:embed="rId3"/>
          <a:stretch>
            <a:fillRect/>
          </a:stretch>
        </p:blipFill>
        <p:spPr>
          <a:xfrm>
            <a:off x="6322979" y="1623121"/>
            <a:ext cx="5727884" cy="3400675"/>
          </a:xfrm>
          <a:prstGeom prst="rect">
            <a:avLst/>
          </a:prstGeom>
        </p:spPr>
      </p:pic>
      <p:sp>
        <p:nvSpPr>
          <p:cNvPr id="4" name="正方形/長方形 3"/>
          <p:cNvSpPr/>
          <p:nvPr/>
        </p:nvSpPr>
        <p:spPr>
          <a:xfrm>
            <a:off x="6267623" y="5085834"/>
            <a:ext cx="5853042" cy="1831271"/>
          </a:xfrm>
          <a:prstGeom prst="rect">
            <a:avLst/>
          </a:prstGeom>
        </p:spPr>
        <p:txBody>
          <a:bodyPr wrap="square">
            <a:spAutoFit/>
          </a:bodyPr>
          <a:lstStyle/>
          <a:p>
            <a:pPr>
              <a:spcBef>
                <a:spcPts val="600"/>
              </a:spcBef>
            </a:pPr>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1400" dirty="0" err="1">
                <a:latin typeface="メイリオ" panose="020B0604030504040204" pitchFamily="50" charset="-128"/>
                <a:ea typeface="メイリオ" panose="020B0604030504040204" pitchFamily="50" charset="-128"/>
                <a:cs typeface="メイリオ" panose="020B0604030504040204" pitchFamily="50" charset="-128"/>
              </a:rPr>
              <a:t>b,c</a:t>
            </a:r>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では青いパッチ対応付けの更新を行なう．</a:t>
            </a:r>
            <a:endParaRPr lang="en-US" altLang="ja-JP" sz="1400"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r>
              <a:rPr lang="en-US" altLang="ja-JP" sz="1400" b="1" dirty="0">
                <a:latin typeface="メイリオ" panose="020B0604030504040204" pitchFamily="50" charset="-128"/>
                <a:ea typeface="メイリオ" panose="020B0604030504040204" pitchFamily="50" charset="-128"/>
                <a:cs typeface="メイリオ" panose="020B0604030504040204" pitchFamily="50" charset="-128"/>
              </a:rPr>
              <a:t>Propagate:</a:t>
            </a:r>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左のパッチ</a:t>
            </a:r>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赤</a:t>
            </a:r>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の対応先を確認し，その右隣（青破線）と青パッチを比較．現在の対応よりも類似性が高ければ対応付けを更新．上のパッチ</a:t>
            </a:r>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緑</a:t>
            </a:r>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についても同様の処理をする．</a:t>
            </a:r>
            <a:endParaRPr lang="en-US" altLang="ja-JP" sz="1400"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r>
              <a:rPr lang="en-US" altLang="ja-JP" sz="1400" b="1" dirty="0">
                <a:latin typeface="メイリオ" panose="020B0604030504040204" pitchFamily="50" charset="-128"/>
                <a:ea typeface="メイリオ" panose="020B0604030504040204" pitchFamily="50" charset="-128"/>
                <a:cs typeface="メイリオ" panose="020B0604030504040204" pitchFamily="50" charset="-128"/>
              </a:rPr>
              <a:t>Search : </a:t>
            </a:r>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ランダムにパッチを選択し，現在よりも良い対応が見つかれば更新．パッチ選択の窓を徐々に小さくする．</a:t>
            </a:r>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 </a:t>
            </a:r>
          </a:p>
          <a:p>
            <a:pPr>
              <a:spcBef>
                <a:spcPts val="600"/>
              </a:spcBef>
            </a:pP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 name="正方形/長方形 8"/>
          <p:cNvSpPr/>
          <p:nvPr/>
        </p:nvSpPr>
        <p:spPr>
          <a:xfrm>
            <a:off x="7653578" y="1190717"/>
            <a:ext cx="4538422" cy="307777"/>
          </a:xfrm>
          <a:prstGeom prst="rect">
            <a:avLst/>
          </a:prstGeom>
        </p:spPr>
        <p:txBody>
          <a:bodyPr wrap="none">
            <a:spAutoFit/>
          </a:bodyPr>
          <a:lstStyle/>
          <a:p>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図は</a:t>
            </a:r>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[Connelly Barnes, et al, SIGGRAPH 2009]</a:t>
            </a:r>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より</a:t>
            </a:r>
          </a:p>
        </p:txBody>
      </p:sp>
    </p:spTree>
    <p:extLst>
      <p:ext uri="{BB962C8B-B14F-4D97-AF65-F5344CB8AC3E}">
        <p14:creationId xmlns:p14="http://schemas.microsoft.com/office/powerpoint/2010/main" val="36304497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374031" y="3324225"/>
            <a:ext cx="11708780" cy="2514600"/>
          </a:xfrm>
        </p:spPr>
        <p:txBody>
          <a:bodyPr>
            <a:normAutofit/>
          </a:bodyPr>
          <a:lstStyle/>
          <a:p>
            <a:pPr algn="r"/>
            <a:r>
              <a:rPr kumimoji="1" lang="en-US" altLang="ja-JP" b="1" dirty="0"/>
              <a:t>Seam Carving</a:t>
            </a:r>
            <a:endParaRPr kumimoji="1" lang="ja-JP" altLang="en-US" b="1" dirty="0"/>
          </a:p>
        </p:txBody>
      </p:sp>
    </p:spTree>
    <p:extLst>
      <p:ext uri="{BB962C8B-B14F-4D97-AF65-F5344CB8AC3E}">
        <p14:creationId xmlns:p14="http://schemas.microsoft.com/office/powerpoint/2010/main" val="196379069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409410" y="4210289"/>
            <a:ext cx="10984305" cy="2865422"/>
          </a:xfrm>
        </p:spPr>
        <p:txBody>
          <a:bodyPr>
            <a:normAutofit/>
          </a:bodyPr>
          <a:lstStyle/>
          <a:p>
            <a:pPr marL="0" indent="0">
              <a:buNone/>
            </a:pPr>
            <a:r>
              <a:rPr lang="ja-JP" altLang="en-US" b="1" dirty="0"/>
              <a:t>背景</a:t>
            </a:r>
            <a:r>
              <a:rPr lang="ja-JP" altLang="en-US" dirty="0"/>
              <a:t> </a:t>
            </a:r>
            <a:r>
              <a:rPr lang="en-US" altLang="ja-JP" dirty="0"/>
              <a:t>: </a:t>
            </a:r>
            <a:r>
              <a:rPr lang="ja-JP" altLang="en-US" dirty="0"/>
              <a:t>コンテンツの縦横比を変化させたいことが多くある（</a:t>
            </a:r>
            <a:r>
              <a:rPr lang="en-US" altLang="ja-JP" dirty="0"/>
              <a:t>image retargeting</a:t>
            </a:r>
            <a:r>
              <a:rPr lang="ja-JP" altLang="en-US" dirty="0"/>
              <a:t>と呼ばれる）</a:t>
            </a:r>
            <a:endParaRPr lang="en-US" altLang="ja-JP" dirty="0"/>
          </a:p>
          <a:p>
            <a:pPr marL="0" indent="0">
              <a:buNone/>
            </a:pPr>
            <a:r>
              <a:rPr kumimoji="1" lang="ja-JP" altLang="en-US" b="1" dirty="0"/>
              <a:t>問題</a:t>
            </a:r>
            <a:r>
              <a:rPr kumimoji="1" lang="ja-JP" altLang="en-US" dirty="0"/>
              <a:t> </a:t>
            </a:r>
            <a:r>
              <a:rPr kumimoji="1" lang="en-US" altLang="ja-JP" dirty="0"/>
              <a:t>: </a:t>
            </a:r>
            <a:r>
              <a:rPr kumimoji="1" lang="ja-JP" altLang="en-US" dirty="0"/>
              <a:t>画像の</a:t>
            </a:r>
            <a:r>
              <a:rPr kumimoji="1" lang="en-US" altLang="ja-JP" dirty="0"/>
              <a:t>retargeting</a:t>
            </a:r>
            <a:r>
              <a:rPr kumimoji="1" lang="ja-JP" altLang="en-US" dirty="0"/>
              <a:t>において単純に横方向に伸縮させると，撮影されたものの縦横比も変化してしまう</a:t>
            </a:r>
            <a:endParaRPr kumimoji="1" lang="en-US" altLang="ja-JP" dirty="0"/>
          </a:p>
          <a:p>
            <a:pPr marL="0" indent="0">
              <a:buNone/>
            </a:pPr>
            <a:r>
              <a:rPr lang="ja-JP" altLang="en-US" b="1" dirty="0"/>
              <a:t>提案</a:t>
            </a:r>
            <a:r>
              <a:rPr lang="ja-JP" altLang="en-US" dirty="0"/>
              <a:t> </a:t>
            </a:r>
            <a:r>
              <a:rPr lang="en-US" altLang="ja-JP" dirty="0"/>
              <a:t>: </a:t>
            </a:r>
            <a:r>
              <a:rPr lang="ja-JP" altLang="en-US" dirty="0"/>
              <a:t>画像全体の縦横比を変化させながら映ったものの縦横比を変化させない</a:t>
            </a:r>
            <a:r>
              <a:rPr lang="en-US" altLang="ja-JP" dirty="0"/>
              <a:t>retargeting</a:t>
            </a:r>
            <a:r>
              <a:rPr lang="ja-JP" altLang="en-US" dirty="0"/>
              <a:t>手法</a:t>
            </a:r>
            <a:endParaRPr kumimoji="1" lang="ja-JP" altLang="en-US" dirty="0"/>
          </a:p>
        </p:txBody>
      </p:sp>
      <p:pic>
        <p:nvPicPr>
          <p:cNvPr id="5" name="図 4"/>
          <p:cNvPicPr>
            <a:picLocks noChangeAspect="1"/>
          </p:cNvPicPr>
          <p:nvPr/>
        </p:nvPicPr>
        <p:blipFill rotWithShape="1">
          <a:blip r:embed="rId2"/>
          <a:srcRect l="17500" t="22033" r="20119" b="29835"/>
          <a:stretch/>
        </p:blipFill>
        <p:spPr>
          <a:xfrm>
            <a:off x="1146627" y="116113"/>
            <a:ext cx="9158516" cy="3827702"/>
          </a:xfrm>
          <a:prstGeom prst="rect">
            <a:avLst/>
          </a:prstGeom>
        </p:spPr>
      </p:pic>
    </p:spTree>
    <p:extLst>
      <p:ext uri="{BB962C8B-B14F-4D97-AF65-F5344CB8AC3E}">
        <p14:creationId xmlns:p14="http://schemas.microsoft.com/office/powerpoint/2010/main" val="278045640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67039" y="317500"/>
            <a:ext cx="10127961" cy="733270"/>
          </a:xfrm>
        </p:spPr>
        <p:txBody>
          <a:bodyPr/>
          <a:lstStyle/>
          <a:p>
            <a:r>
              <a:rPr kumimoji="1" lang="ja-JP" altLang="en-US" dirty="0"/>
              <a:t>アイディア</a:t>
            </a:r>
          </a:p>
        </p:txBody>
      </p:sp>
      <mc:AlternateContent xmlns:mc="http://schemas.openxmlformats.org/markup-compatibility/2006" xmlns:a14="http://schemas.microsoft.com/office/drawing/2010/main">
        <mc:Choice Requires="a14">
          <p:sp>
            <p:nvSpPr>
              <p:cNvPr id="3" name="コンテンツ プレースホルダー 2"/>
              <p:cNvSpPr>
                <a:spLocks noGrp="1"/>
              </p:cNvSpPr>
              <p:nvPr>
                <p:ph idx="1"/>
              </p:nvPr>
            </p:nvSpPr>
            <p:spPr>
              <a:xfrm>
                <a:off x="638010" y="1008080"/>
                <a:ext cx="9982819" cy="5296829"/>
              </a:xfrm>
            </p:spPr>
            <p:txBody>
              <a:bodyPr/>
              <a:lstStyle/>
              <a:p>
                <a:r>
                  <a:rPr kumimoji="1" lang="ja-JP" altLang="en-US" dirty="0"/>
                  <a:t>各画素に重要度を定義（例 </a:t>
                </a:r>
                <a:r>
                  <a:rPr kumimoji="1" lang="en-US" altLang="ja-JP" dirty="0"/>
                  <a:t>:</a:t>
                </a:r>
                <a:r>
                  <a:rPr kumimoji="1" lang="ja-JP" altLang="en-US" dirty="0"/>
                  <a:t> </a:t>
                </a:r>
                <a14:m>
                  <m:oMath xmlns:m="http://schemas.openxmlformats.org/officeDocument/2006/math">
                    <m:sSubSup>
                      <m:sSubSupPr>
                        <m:ctrlPr>
                          <a:rPr lang="en-US" altLang="ja-JP" i="1">
                            <a:latin typeface="Cambria Math" panose="02040503050406030204" pitchFamily="18" charset="0"/>
                          </a:rPr>
                        </m:ctrlPr>
                      </m:sSubSupPr>
                      <m:e>
                        <m:r>
                          <a:rPr lang="en-US" altLang="ja-JP" i="1">
                            <a:latin typeface="Cambria Math" panose="02040503050406030204" pitchFamily="18" charset="0"/>
                          </a:rPr>
                          <m:t>𝐼</m:t>
                        </m:r>
                      </m:e>
                      <m:sub>
                        <m:r>
                          <a:rPr lang="en-US" altLang="ja-JP" i="1">
                            <a:latin typeface="Cambria Math" panose="02040503050406030204" pitchFamily="18" charset="0"/>
                          </a:rPr>
                          <m:t>𝑥</m:t>
                        </m:r>
                      </m:sub>
                      <m:sup>
                        <m:r>
                          <a:rPr lang="en-US" altLang="ja-JP" i="1">
                            <a:latin typeface="Cambria Math" panose="02040503050406030204" pitchFamily="18" charset="0"/>
                          </a:rPr>
                          <m:t>2</m:t>
                        </m:r>
                      </m:sup>
                    </m:sSubSup>
                    <m:r>
                      <a:rPr lang="en-US" altLang="ja-JP" i="1">
                        <a:latin typeface="Cambria Math" panose="02040503050406030204" pitchFamily="18" charset="0"/>
                      </a:rPr>
                      <m:t>+</m:t>
                    </m:r>
                    <m:sSubSup>
                      <m:sSubSupPr>
                        <m:ctrlPr>
                          <a:rPr lang="en-US" altLang="ja-JP" i="1">
                            <a:latin typeface="Cambria Math" panose="02040503050406030204" pitchFamily="18" charset="0"/>
                          </a:rPr>
                        </m:ctrlPr>
                      </m:sSubSupPr>
                      <m:e>
                        <m:r>
                          <a:rPr lang="en-US" altLang="ja-JP" i="1">
                            <a:latin typeface="Cambria Math" panose="02040503050406030204" pitchFamily="18" charset="0"/>
                          </a:rPr>
                          <m:t>𝐼</m:t>
                        </m:r>
                      </m:e>
                      <m:sub>
                        <m:r>
                          <a:rPr lang="en-US" altLang="ja-JP" i="1">
                            <a:latin typeface="Cambria Math" panose="02040503050406030204" pitchFamily="18" charset="0"/>
                          </a:rPr>
                          <m:t>𝑦</m:t>
                        </m:r>
                      </m:sub>
                      <m:sup>
                        <m:r>
                          <a:rPr lang="en-US" altLang="ja-JP" i="1">
                            <a:latin typeface="Cambria Math" panose="02040503050406030204" pitchFamily="18" charset="0"/>
                          </a:rPr>
                          <m:t>2</m:t>
                        </m:r>
                      </m:sup>
                    </m:sSubSup>
                  </m:oMath>
                </a14:m>
                <a:r>
                  <a:rPr kumimoji="1" lang="ja-JP" altLang="en-US" dirty="0"/>
                  <a:t> </a:t>
                </a:r>
                <a:r>
                  <a:rPr kumimoji="1" lang="en-US" altLang="ja-JP" dirty="0"/>
                  <a:t>or </a:t>
                </a:r>
                <a14:m>
                  <m:oMath xmlns:m="http://schemas.openxmlformats.org/officeDocument/2006/math">
                    <m:d>
                      <m:dPr>
                        <m:begChr m:val="|"/>
                        <m:endChr m:val="|"/>
                        <m:ctrlPr>
                          <a:rPr lang="en-US" altLang="ja-JP" b="0" i="1" smtClean="0">
                            <a:latin typeface="Cambria Math" panose="02040503050406030204" pitchFamily="18" charset="0"/>
                          </a:rPr>
                        </m:ctrlPr>
                      </m:dPr>
                      <m:e>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𝐼</m:t>
                            </m:r>
                          </m:e>
                          <m:sub>
                            <m:r>
                              <a:rPr lang="en-US" altLang="ja-JP" b="0" i="1" smtClean="0">
                                <a:latin typeface="Cambria Math" panose="02040503050406030204" pitchFamily="18" charset="0"/>
                              </a:rPr>
                              <m:t>𝑥</m:t>
                            </m:r>
                          </m:sub>
                        </m:sSub>
                      </m:e>
                    </m:d>
                    <m:r>
                      <a:rPr lang="en-US" altLang="ja-JP" i="1">
                        <a:latin typeface="Cambria Math" panose="02040503050406030204" pitchFamily="18" charset="0"/>
                      </a:rPr>
                      <m:t>+</m:t>
                    </m:r>
                    <m:r>
                      <a:rPr lang="en-US" altLang="ja-JP" b="0" i="1" smtClean="0">
                        <a:latin typeface="Cambria Math" panose="02040503050406030204" pitchFamily="18" charset="0"/>
                      </a:rPr>
                      <m:t>|</m:t>
                    </m:r>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𝐼</m:t>
                        </m:r>
                      </m:e>
                      <m:sub>
                        <m:r>
                          <a:rPr lang="en-US" altLang="ja-JP" b="0" i="1" smtClean="0">
                            <a:latin typeface="Cambria Math" panose="02040503050406030204" pitchFamily="18" charset="0"/>
                          </a:rPr>
                          <m:t>𝑦</m:t>
                        </m:r>
                      </m:sub>
                    </m:sSub>
                    <m:r>
                      <a:rPr lang="en-US" altLang="ja-JP" b="0" i="1" smtClean="0">
                        <a:latin typeface="Cambria Math" panose="02040503050406030204" pitchFamily="18" charset="0"/>
                      </a:rPr>
                      <m:t>|</m:t>
                    </m:r>
                  </m:oMath>
                </a14:m>
                <a:r>
                  <a:rPr lang="ja-JP" altLang="en-US" dirty="0"/>
                  <a:t> </a:t>
                </a:r>
                <a:r>
                  <a:rPr kumimoji="1" lang="ja-JP" altLang="en-US" dirty="0"/>
                  <a:t>）</a:t>
                </a:r>
                <a:endParaRPr kumimoji="1" lang="en-US" altLang="ja-JP" dirty="0"/>
              </a:p>
              <a:p>
                <a:r>
                  <a:rPr kumimoji="1" lang="ja-JP" altLang="en-US" dirty="0"/>
                  <a:t>横方向に縮める場合は，以下の条件を満たす</a:t>
                </a:r>
                <a:r>
                  <a:rPr kumimoji="1" lang="en-US" altLang="ja-JP" dirty="0"/>
                  <a:t>seam</a:t>
                </a:r>
                <a:r>
                  <a:rPr kumimoji="1" lang="ja-JP" altLang="en-US" dirty="0"/>
                  <a:t>を計算しそれを間引く</a:t>
                </a:r>
                <a:endParaRPr kumimoji="1" lang="en-US" altLang="ja-JP" dirty="0"/>
              </a:p>
              <a:p>
                <a:pPr lvl="1"/>
                <a:r>
                  <a:rPr lang="ja-JP" altLang="en-US" dirty="0"/>
                  <a:t>画像の上辺から下辺へ画素をひとつずつつないだもの</a:t>
                </a:r>
                <a:endParaRPr lang="en-US" altLang="ja-JP" dirty="0"/>
              </a:p>
              <a:p>
                <a:pPr lvl="1"/>
                <a:r>
                  <a:rPr kumimoji="1" lang="ja-JP" altLang="en-US" dirty="0"/>
                  <a:t>ひとつ下に行く際，一画素分横方向に移動できる</a:t>
                </a:r>
                <a:endParaRPr kumimoji="1" lang="en-US" altLang="ja-JP" dirty="0"/>
              </a:p>
              <a:p>
                <a:pPr lvl="1"/>
                <a:r>
                  <a:rPr lang="ja-JP" altLang="en-US" dirty="0"/>
                  <a:t>重要度の総和が最小となる</a:t>
                </a:r>
                <a:endParaRPr kumimoji="1" lang="ja-JP" altLang="en-US" dirty="0"/>
              </a:p>
            </p:txBody>
          </p:sp>
        </mc:Choice>
        <mc:Fallback xmlns="">
          <p:sp>
            <p:nvSpPr>
              <p:cNvPr id="3" name="コンテンツ プレースホルダー 2"/>
              <p:cNvSpPr>
                <a:spLocks noGrp="1" noRot="1" noChangeAspect="1" noMove="1" noResize="1" noEditPoints="1" noAdjustHandles="1" noChangeArrowheads="1" noChangeShapeType="1" noTextEdit="1"/>
              </p:cNvSpPr>
              <p:nvPr>
                <p:ph idx="1"/>
              </p:nvPr>
            </p:nvSpPr>
            <p:spPr>
              <a:xfrm>
                <a:off x="638010" y="1008080"/>
                <a:ext cx="9982819" cy="5296829"/>
              </a:xfrm>
              <a:blipFill rotWithShape="0">
                <a:blip r:embed="rId2"/>
                <a:stretch>
                  <a:fillRect l="-1100" t="-1266"/>
                </a:stretch>
              </a:blipFill>
            </p:spPr>
            <p:txBody>
              <a:bodyPr/>
              <a:lstStyle/>
              <a:p>
                <a:r>
                  <a:rPr lang="ja-JP" altLang="en-US">
                    <a:noFill/>
                  </a:rPr>
                  <a:t> </a:t>
                </a:r>
              </a:p>
            </p:txBody>
          </p:sp>
        </mc:Fallback>
      </mc:AlternateContent>
      <p:pic>
        <p:nvPicPr>
          <p:cNvPr id="5" name="図 4"/>
          <p:cNvPicPr>
            <a:picLocks noChangeAspect="1"/>
          </p:cNvPicPr>
          <p:nvPr/>
        </p:nvPicPr>
        <p:blipFill rotWithShape="1">
          <a:blip r:embed="rId3"/>
          <a:srcRect l="19762" t="36099" r="63810" b="46099"/>
          <a:stretch/>
        </p:blipFill>
        <p:spPr>
          <a:xfrm>
            <a:off x="299810" y="4248089"/>
            <a:ext cx="3512458" cy="2061663"/>
          </a:xfrm>
          <a:prstGeom prst="rect">
            <a:avLst/>
          </a:prstGeom>
        </p:spPr>
      </p:pic>
      <p:sp>
        <p:nvSpPr>
          <p:cNvPr id="6" name="正方形/長方形 5"/>
          <p:cNvSpPr/>
          <p:nvPr/>
        </p:nvSpPr>
        <p:spPr>
          <a:xfrm>
            <a:off x="235426" y="3844350"/>
            <a:ext cx="2031325" cy="461665"/>
          </a:xfrm>
          <a:prstGeom prst="rect">
            <a:avLst/>
          </a:prstGeom>
        </p:spPr>
        <p:txBody>
          <a:bodyPr wrap="none">
            <a:spAutoFit/>
          </a:bodyPr>
          <a:lstStyle/>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重要度マップ</a:t>
            </a:r>
          </a:p>
        </p:txBody>
      </p:sp>
      <p:sp>
        <p:nvSpPr>
          <p:cNvPr id="7" name="正方形/長方形 6"/>
          <p:cNvSpPr/>
          <p:nvPr/>
        </p:nvSpPr>
        <p:spPr>
          <a:xfrm>
            <a:off x="1959488" y="6275552"/>
            <a:ext cx="1771639" cy="369332"/>
          </a:xfrm>
          <a:prstGeom prst="rect">
            <a:avLst/>
          </a:prstGeom>
        </p:spPr>
        <p:txBody>
          <a:bodyPr wrap="none">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図は論文より</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12" name="グループ化 11"/>
          <p:cNvGrpSpPr/>
          <p:nvPr/>
        </p:nvGrpSpPr>
        <p:grpSpPr>
          <a:xfrm>
            <a:off x="4087587" y="4085317"/>
            <a:ext cx="8076641" cy="2086883"/>
            <a:chOff x="4068962" y="4085317"/>
            <a:chExt cx="7147678" cy="1846853"/>
          </a:xfrm>
        </p:grpSpPr>
        <p:pic>
          <p:nvPicPr>
            <p:cNvPr id="10" name="図 9"/>
            <p:cNvPicPr>
              <a:picLocks noChangeAspect="1"/>
            </p:cNvPicPr>
            <p:nvPr/>
          </p:nvPicPr>
          <p:blipFill rotWithShape="1">
            <a:blip r:embed="rId4"/>
            <a:srcRect l="12042" t="65820" r="16782" b="7302"/>
            <a:stretch/>
          </p:blipFill>
          <p:spPr>
            <a:xfrm>
              <a:off x="4068962" y="4085317"/>
              <a:ext cx="3837214" cy="1843315"/>
            </a:xfrm>
            <a:prstGeom prst="rect">
              <a:avLst/>
            </a:prstGeom>
          </p:spPr>
        </p:pic>
        <p:pic>
          <p:nvPicPr>
            <p:cNvPr id="11" name="図 10"/>
            <p:cNvPicPr>
              <a:picLocks noChangeAspect="1"/>
            </p:cNvPicPr>
            <p:nvPr/>
          </p:nvPicPr>
          <p:blipFill rotWithShape="1">
            <a:blip r:embed="rId4"/>
            <a:srcRect l="12692" t="36555" r="27238" b="36555"/>
            <a:stretch/>
          </p:blipFill>
          <p:spPr>
            <a:xfrm>
              <a:off x="7978139" y="4088130"/>
              <a:ext cx="3238501" cy="1844040"/>
            </a:xfrm>
            <a:prstGeom prst="rect">
              <a:avLst/>
            </a:prstGeom>
          </p:spPr>
        </p:pic>
      </p:grpSp>
    </p:spTree>
    <p:extLst>
      <p:ext uri="{BB962C8B-B14F-4D97-AF65-F5344CB8AC3E}">
        <p14:creationId xmlns:p14="http://schemas.microsoft.com/office/powerpoint/2010/main" val="37954435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2D3F062-49D8-49E2-8699-E9519BAF766D}"/>
              </a:ext>
            </a:extLst>
          </p:cNvPr>
          <p:cNvSpPr>
            <a:spLocks noGrp="1"/>
          </p:cNvSpPr>
          <p:nvPr>
            <p:ph type="title"/>
          </p:nvPr>
        </p:nvSpPr>
        <p:spPr>
          <a:xfrm>
            <a:off x="278781" y="365126"/>
            <a:ext cx="4324392" cy="733270"/>
          </a:xfrm>
        </p:spPr>
        <p:txBody>
          <a:bodyPr/>
          <a:lstStyle/>
          <a:p>
            <a:r>
              <a:rPr kumimoji="1" lang="ja-JP" altLang="en-US" dirty="0"/>
              <a:t>解きたい問題</a:t>
            </a:r>
          </a:p>
        </p:txBody>
      </p:sp>
      <p:sp>
        <p:nvSpPr>
          <p:cNvPr id="3" name="コンテンツ プレースホルダー 2">
            <a:extLst>
              <a:ext uri="{FF2B5EF4-FFF2-40B4-BE49-F238E27FC236}">
                <a16:creationId xmlns:a16="http://schemas.microsoft.com/office/drawing/2014/main" id="{71CC2C8D-2DFF-4452-A9C1-FD19C337F304}"/>
              </a:ext>
            </a:extLst>
          </p:cNvPr>
          <p:cNvSpPr>
            <a:spLocks noGrp="1"/>
          </p:cNvSpPr>
          <p:nvPr>
            <p:ph idx="1"/>
          </p:nvPr>
        </p:nvSpPr>
        <p:spPr>
          <a:xfrm>
            <a:off x="278781" y="1343723"/>
            <a:ext cx="6641564" cy="3049088"/>
          </a:xfrm>
        </p:spPr>
        <p:txBody>
          <a:bodyPr>
            <a:normAutofit fontScale="92500" lnSpcReduction="10000"/>
          </a:bodyPr>
          <a:lstStyle/>
          <a:p>
            <a:r>
              <a:rPr kumimoji="1" lang="ja-JP" altLang="en-US" sz="2400" dirty="0"/>
              <a:t>サイズ </a:t>
            </a:r>
            <a:r>
              <a:rPr kumimoji="1" lang="en-US" altLang="ja-JP" sz="2400" dirty="0"/>
              <a:t>W x H </a:t>
            </a:r>
            <a:r>
              <a:rPr kumimoji="1" lang="ja-JP" altLang="en-US" sz="2400" dirty="0"/>
              <a:t>の</a:t>
            </a:r>
            <a:r>
              <a:rPr lang="ja-JP" altLang="en-US" sz="2400" dirty="0"/>
              <a:t>画像に対して</a:t>
            </a:r>
            <a:r>
              <a:rPr kumimoji="1" lang="en-US" altLang="ja-JP" sz="2400" dirty="0"/>
              <a:t>『</a:t>
            </a:r>
            <a:r>
              <a:rPr lang="ja-JP" altLang="en-US" sz="2400" dirty="0"/>
              <a:t>通る画素値の総和が最小となる</a:t>
            </a:r>
            <a:r>
              <a:rPr kumimoji="1" lang="en-US" altLang="ja-JP" sz="2400" dirty="0"/>
              <a:t>Seam』</a:t>
            </a:r>
            <a:r>
              <a:rPr kumimoji="1" lang="ja-JP" altLang="en-US" sz="2400" dirty="0"/>
              <a:t>を求めよ</a:t>
            </a:r>
            <a:endParaRPr kumimoji="1" lang="en-US" altLang="ja-JP" sz="2400" dirty="0"/>
          </a:p>
          <a:p>
            <a:r>
              <a:rPr lang="ja-JP" altLang="en-US" sz="2400" dirty="0"/>
              <a:t>ただし</a:t>
            </a:r>
            <a:r>
              <a:rPr lang="en-US" altLang="ja-JP" sz="2400" dirty="0"/>
              <a:t>…</a:t>
            </a:r>
          </a:p>
          <a:p>
            <a:pPr lvl="1"/>
            <a:r>
              <a:rPr lang="en-US" altLang="ja-JP" sz="2000" dirty="0"/>
              <a:t>Seam</a:t>
            </a:r>
            <a:r>
              <a:rPr lang="ja-JP" altLang="en-US" sz="2000" dirty="0"/>
              <a:t>は画素をつなぐものとする</a:t>
            </a:r>
            <a:endParaRPr lang="en-US" altLang="ja-JP" sz="2000" dirty="0"/>
          </a:p>
          <a:p>
            <a:pPr lvl="1"/>
            <a:r>
              <a:rPr lang="en-US" altLang="ja-JP" sz="2000" dirty="0"/>
              <a:t>Seam</a:t>
            </a:r>
            <a:r>
              <a:rPr lang="ja-JP" altLang="en-US" sz="2000" dirty="0"/>
              <a:t>の始点は画像の上端，終点は画像の下端の画素とする</a:t>
            </a:r>
            <a:endParaRPr lang="en-US" altLang="ja-JP" sz="2000" dirty="0"/>
          </a:p>
          <a:p>
            <a:pPr lvl="1"/>
            <a:r>
              <a:rPr kumimoji="1" lang="ja-JP" altLang="en-US" sz="2000" dirty="0"/>
              <a:t>一行分上から下に移動する際，左右に１画素分移動してもよい</a:t>
            </a:r>
            <a:endParaRPr kumimoji="1" lang="en-US" altLang="ja-JP" sz="2000" dirty="0"/>
          </a:p>
          <a:p>
            <a:pPr lvl="1"/>
            <a:endParaRPr kumimoji="1" lang="en-US" altLang="ja-JP" sz="2000" dirty="0"/>
          </a:p>
          <a:p>
            <a:pPr marL="457200" lvl="1" indent="0">
              <a:buNone/>
            </a:pPr>
            <a:r>
              <a:rPr kumimoji="1" lang="en-US" altLang="ja-JP" sz="2000" dirty="0"/>
              <a:t>※</a:t>
            </a:r>
            <a:r>
              <a:rPr kumimoji="1" lang="ja-JP" altLang="en-US" sz="2000" dirty="0"/>
              <a:t>画素にはその画素の重要度が入っている</a:t>
            </a:r>
            <a:endParaRPr kumimoji="1" lang="en-US" altLang="ja-JP" sz="2000" dirty="0"/>
          </a:p>
        </p:txBody>
      </p:sp>
      <p:graphicFrame>
        <p:nvGraphicFramePr>
          <p:cNvPr id="4" name="表 4">
            <a:extLst>
              <a:ext uri="{FF2B5EF4-FFF2-40B4-BE49-F238E27FC236}">
                <a16:creationId xmlns:a16="http://schemas.microsoft.com/office/drawing/2014/main" id="{54073C58-9BBC-4C9F-A7C5-2F9D13AA832C}"/>
              </a:ext>
            </a:extLst>
          </p:cNvPr>
          <p:cNvGraphicFramePr>
            <a:graphicFrameLocks noGrp="1"/>
          </p:cNvGraphicFramePr>
          <p:nvPr>
            <p:extLst>
              <p:ext uri="{D42A27DB-BD31-4B8C-83A1-F6EECF244321}">
                <p14:modId xmlns:p14="http://schemas.microsoft.com/office/powerpoint/2010/main" val="1603990601"/>
              </p:ext>
            </p:extLst>
          </p:nvPr>
        </p:nvGraphicFramePr>
        <p:xfrm>
          <a:off x="7622391" y="1343722"/>
          <a:ext cx="3579010" cy="3049088"/>
        </p:xfrm>
        <a:graphic>
          <a:graphicData uri="http://schemas.openxmlformats.org/drawingml/2006/table">
            <a:tbl>
              <a:tblPr firstRow="1" bandRow="1">
                <a:tableStyleId>{5C22544A-7EE6-4342-B048-85BDC9FD1C3A}</a:tableStyleId>
              </a:tblPr>
              <a:tblGrid>
                <a:gridCol w="357901">
                  <a:extLst>
                    <a:ext uri="{9D8B030D-6E8A-4147-A177-3AD203B41FA5}">
                      <a16:colId xmlns:a16="http://schemas.microsoft.com/office/drawing/2014/main" val="2999863602"/>
                    </a:ext>
                  </a:extLst>
                </a:gridCol>
                <a:gridCol w="357901">
                  <a:extLst>
                    <a:ext uri="{9D8B030D-6E8A-4147-A177-3AD203B41FA5}">
                      <a16:colId xmlns:a16="http://schemas.microsoft.com/office/drawing/2014/main" val="3240028644"/>
                    </a:ext>
                  </a:extLst>
                </a:gridCol>
                <a:gridCol w="357901">
                  <a:extLst>
                    <a:ext uri="{9D8B030D-6E8A-4147-A177-3AD203B41FA5}">
                      <a16:colId xmlns:a16="http://schemas.microsoft.com/office/drawing/2014/main" val="1944298372"/>
                    </a:ext>
                  </a:extLst>
                </a:gridCol>
                <a:gridCol w="357901">
                  <a:extLst>
                    <a:ext uri="{9D8B030D-6E8A-4147-A177-3AD203B41FA5}">
                      <a16:colId xmlns:a16="http://schemas.microsoft.com/office/drawing/2014/main" val="712070913"/>
                    </a:ext>
                  </a:extLst>
                </a:gridCol>
                <a:gridCol w="357901">
                  <a:extLst>
                    <a:ext uri="{9D8B030D-6E8A-4147-A177-3AD203B41FA5}">
                      <a16:colId xmlns:a16="http://schemas.microsoft.com/office/drawing/2014/main" val="3883893399"/>
                    </a:ext>
                  </a:extLst>
                </a:gridCol>
                <a:gridCol w="357901">
                  <a:extLst>
                    <a:ext uri="{9D8B030D-6E8A-4147-A177-3AD203B41FA5}">
                      <a16:colId xmlns:a16="http://schemas.microsoft.com/office/drawing/2014/main" val="4180244277"/>
                    </a:ext>
                  </a:extLst>
                </a:gridCol>
                <a:gridCol w="357901">
                  <a:extLst>
                    <a:ext uri="{9D8B030D-6E8A-4147-A177-3AD203B41FA5}">
                      <a16:colId xmlns:a16="http://schemas.microsoft.com/office/drawing/2014/main" val="2038227032"/>
                    </a:ext>
                  </a:extLst>
                </a:gridCol>
                <a:gridCol w="357901">
                  <a:extLst>
                    <a:ext uri="{9D8B030D-6E8A-4147-A177-3AD203B41FA5}">
                      <a16:colId xmlns:a16="http://schemas.microsoft.com/office/drawing/2014/main" val="4286133522"/>
                    </a:ext>
                  </a:extLst>
                </a:gridCol>
                <a:gridCol w="357901">
                  <a:extLst>
                    <a:ext uri="{9D8B030D-6E8A-4147-A177-3AD203B41FA5}">
                      <a16:colId xmlns:a16="http://schemas.microsoft.com/office/drawing/2014/main" val="2686233830"/>
                    </a:ext>
                  </a:extLst>
                </a:gridCol>
                <a:gridCol w="357901">
                  <a:extLst>
                    <a:ext uri="{9D8B030D-6E8A-4147-A177-3AD203B41FA5}">
                      <a16:colId xmlns:a16="http://schemas.microsoft.com/office/drawing/2014/main" val="987629227"/>
                    </a:ext>
                  </a:extLst>
                </a:gridCol>
              </a:tblGrid>
              <a:tr h="381136">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13331800"/>
                  </a:ext>
                </a:extLst>
              </a:tr>
              <a:tr h="381136">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86198519"/>
                  </a:ext>
                </a:extLst>
              </a:tr>
              <a:tr h="381136">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45397639"/>
                  </a:ext>
                </a:extLst>
              </a:tr>
              <a:tr h="381136">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23515398"/>
                  </a:ext>
                </a:extLst>
              </a:tr>
              <a:tr h="381136">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11365781"/>
                  </a:ext>
                </a:extLst>
              </a:tr>
              <a:tr h="381136">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21509387"/>
                  </a:ext>
                </a:extLst>
              </a:tr>
              <a:tr h="381136">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18777710"/>
                  </a:ext>
                </a:extLst>
              </a:tr>
              <a:tr h="381136">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43735562"/>
                  </a:ext>
                </a:extLst>
              </a:tr>
            </a:tbl>
          </a:graphicData>
        </a:graphic>
      </p:graphicFrame>
      <p:sp>
        <p:nvSpPr>
          <p:cNvPr id="5" name="フリーフォーム: 図形 4">
            <a:extLst>
              <a:ext uri="{FF2B5EF4-FFF2-40B4-BE49-F238E27FC236}">
                <a16:creationId xmlns:a16="http://schemas.microsoft.com/office/drawing/2014/main" id="{8EC0C5D4-03BC-4FD6-AA77-903B9BFF3CDD}"/>
              </a:ext>
            </a:extLst>
          </p:cNvPr>
          <p:cNvSpPr/>
          <p:nvPr/>
        </p:nvSpPr>
        <p:spPr>
          <a:xfrm>
            <a:off x="8164484" y="1551242"/>
            <a:ext cx="701040" cy="2659380"/>
          </a:xfrm>
          <a:custGeom>
            <a:avLst/>
            <a:gdLst>
              <a:gd name="connsiteX0" fmla="*/ 342900 w 701040"/>
              <a:gd name="connsiteY0" fmla="*/ 0 h 2659380"/>
              <a:gd name="connsiteX1" fmla="*/ 342900 w 701040"/>
              <a:gd name="connsiteY1" fmla="*/ 350520 h 2659380"/>
              <a:gd name="connsiteX2" fmla="*/ 701040 w 701040"/>
              <a:gd name="connsiteY2" fmla="*/ 754380 h 2659380"/>
              <a:gd name="connsiteX3" fmla="*/ 701040 w 701040"/>
              <a:gd name="connsiteY3" fmla="*/ 1120140 h 2659380"/>
              <a:gd name="connsiteX4" fmla="*/ 350520 w 701040"/>
              <a:gd name="connsiteY4" fmla="*/ 1516380 h 2659380"/>
              <a:gd name="connsiteX5" fmla="*/ 0 w 701040"/>
              <a:gd name="connsiteY5" fmla="*/ 1897380 h 2659380"/>
              <a:gd name="connsiteX6" fmla="*/ 0 w 701040"/>
              <a:gd name="connsiteY6" fmla="*/ 2293620 h 2659380"/>
              <a:gd name="connsiteX7" fmla="*/ 342900 w 701040"/>
              <a:gd name="connsiteY7" fmla="*/ 2659380 h 2659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01040" h="2659380">
                <a:moveTo>
                  <a:pt x="342900" y="0"/>
                </a:moveTo>
                <a:lnTo>
                  <a:pt x="342900" y="350520"/>
                </a:lnTo>
                <a:lnTo>
                  <a:pt x="701040" y="754380"/>
                </a:lnTo>
                <a:lnTo>
                  <a:pt x="701040" y="1120140"/>
                </a:lnTo>
                <a:lnTo>
                  <a:pt x="350520" y="1516380"/>
                </a:lnTo>
                <a:lnTo>
                  <a:pt x="0" y="1897380"/>
                </a:lnTo>
                <a:lnTo>
                  <a:pt x="0" y="2293620"/>
                </a:lnTo>
                <a:lnTo>
                  <a:pt x="342900" y="2659380"/>
                </a:lnTo>
              </a:path>
            </a:pathLst>
          </a:custGeom>
          <a:noFill/>
          <a:ln w="38100">
            <a:solidFill>
              <a:srgbClr val="FF0000"/>
            </a:solidFill>
            <a:headEnd type="none"/>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フリーフォーム: 図形 5">
            <a:extLst>
              <a:ext uri="{FF2B5EF4-FFF2-40B4-BE49-F238E27FC236}">
                <a16:creationId xmlns:a16="http://schemas.microsoft.com/office/drawing/2014/main" id="{F7390D93-FCDA-4C72-AEEF-A9ECCF331188}"/>
              </a:ext>
            </a:extLst>
          </p:cNvPr>
          <p:cNvSpPr/>
          <p:nvPr/>
        </p:nvSpPr>
        <p:spPr>
          <a:xfrm>
            <a:off x="9597044" y="1520762"/>
            <a:ext cx="678180" cy="2667000"/>
          </a:xfrm>
          <a:custGeom>
            <a:avLst/>
            <a:gdLst>
              <a:gd name="connsiteX0" fmla="*/ 678180 w 678180"/>
              <a:gd name="connsiteY0" fmla="*/ 0 h 2667000"/>
              <a:gd name="connsiteX1" fmla="*/ 342900 w 678180"/>
              <a:gd name="connsiteY1" fmla="*/ 403860 h 2667000"/>
              <a:gd name="connsiteX2" fmla="*/ 0 w 678180"/>
              <a:gd name="connsiteY2" fmla="*/ 792480 h 2667000"/>
              <a:gd name="connsiteX3" fmla="*/ 0 w 678180"/>
              <a:gd name="connsiteY3" fmla="*/ 1158240 h 2667000"/>
              <a:gd name="connsiteX4" fmla="*/ 0 w 678180"/>
              <a:gd name="connsiteY4" fmla="*/ 1531620 h 2667000"/>
              <a:gd name="connsiteX5" fmla="*/ 335280 w 678180"/>
              <a:gd name="connsiteY5" fmla="*/ 1927860 h 2667000"/>
              <a:gd name="connsiteX6" fmla="*/ 335280 w 678180"/>
              <a:gd name="connsiteY6" fmla="*/ 2308860 h 2667000"/>
              <a:gd name="connsiteX7" fmla="*/ 7620 w 678180"/>
              <a:gd name="connsiteY7" fmla="*/ 2667000 h 266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8180" h="2667000">
                <a:moveTo>
                  <a:pt x="678180" y="0"/>
                </a:moveTo>
                <a:lnTo>
                  <a:pt x="342900" y="403860"/>
                </a:lnTo>
                <a:lnTo>
                  <a:pt x="0" y="792480"/>
                </a:lnTo>
                <a:lnTo>
                  <a:pt x="0" y="1158240"/>
                </a:lnTo>
                <a:lnTo>
                  <a:pt x="0" y="1531620"/>
                </a:lnTo>
                <a:lnTo>
                  <a:pt x="335280" y="1927860"/>
                </a:lnTo>
                <a:lnTo>
                  <a:pt x="335280" y="2308860"/>
                </a:lnTo>
                <a:lnTo>
                  <a:pt x="7620" y="2667000"/>
                </a:lnTo>
              </a:path>
            </a:pathLst>
          </a:custGeom>
          <a:noFill/>
          <a:ln w="28575">
            <a:solidFill>
              <a:srgbClr val="FF0000"/>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コンテンツ プレースホルダー 2">
            <a:extLst>
              <a:ext uri="{FF2B5EF4-FFF2-40B4-BE49-F238E27FC236}">
                <a16:creationId xmlns:a16="http://schemas.microsoft.com/office/drawing/2014/main" id="{F03B5956-C3C3-4634-BF55-E02AC434F0A4}"/>
              </a:ext>
            </a:extLst>
          </p:cNvPr>
          <p:cNvSpPr txBox="1">
            <a:spLocks/>
          </p:cNvSpPr>
          <p:nvPr/>
        </p:nvSpPr>
        <p:spPr>
          <a:xfrm>
            <a:off x="278780" y="4876632"/>
            <a:ext cx="8586743" cy="17008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2400" dirty="0"/>
              <a:t>Seam</a:t>
            </a:r>
            <a:r>
              <a:rPr lang="ja-JP" altLang="en-US" sz="2400" dirty="0"/>
              <a:t>の数は非常に多いので，すべての</a:t>
            </a:r>
            <a:r>
              <a:rPr lang="en-US" altLang="ja-JP" sz="2400" dirty="0"/>
              <a:t>seam</a:t>
            </a:r>
            <a:r>
              <a:rPr lang="ja-JP" altLang="en-US" sz="2400" dirty="0"/>
              <a:t>を作成し，画素値の総和が最も小さいものを見つけるのは非現実的</a:t>
            </a:r>
            <a:endParaRPr lang="en-US" altLang="ja-JP" sz="2400" dirty="0"/>
          </a:p>
          <a:p>
            <a:endParaRPr lang="en-US" altLang="ja-JP" sz="2400" dirty="0"/>
          </a:p>
          <a:p>
            <a:pPr marL="0" indent="0">
              <a:buNone/>
            </a:pPr>
            <a:r>
              <a:rPr lang="en-US" altLang="ja-JP" sz="2400" dirty="0">
                <a:sym typeface="Wingdings" panose="05000000000000000000" pitchFamily="2" charset="2"/>
              </a:rPr>
              <a:t> </a:t>
            </a:r>
            <a:r>
              <a:rPr lang="ja-JP" altLang="en-US" sz="2400" dirty="0">
                <a:sym typeface="Wingdings" panose="05000000000000000000" pitchFamily="2" charset="2"/>
              </a:rPr>
              <a:t>動的計画法 </a:t>
            </a:r>
            <a:r>
              <a:rPr lang="en-US" altLang="ja-JP" sz="2400" dirty="0">
                <a:sym typeface="Wingdings" panose="05000000000000000000" pitchFamily="2" charset="2"/>
              </a:rPr>
              <a:t>(Dynamic Programing) </a:t>
            </a:r>
            <a:r>
              <a:rPr lang="ja-JP" altLang="en-US" sz="2400" dirty="0">
                <a:sym typeface="Wingdings" panose="05000000000000000000" pitchFamily="2" charset="2"/>
              </a:rPr>
              <a:t>が利用できる</a:t>
            </a:r>
            <a:endParaRPr lang="en-US" altLang="ja-JP" sz="2000" dirty="0"/>
          </a:p>
        </p:txBody>
      </p:sp>
      <p:sp>
        <p:nvSpPr>
          <p:cNvPr id="10" name="タイトル 1">
            <a:extLst>
              <a:ext uri="{FF2B5EF4-FFF2-40B4-BE49-F238E27FC236}">
                <a16:creationId xmlns:a16="http://schemas.microsoft.com/office/drawing/2014/main" id="{CB02EB98-909A-454D-9C70-D78F60490983}"/>
              </a:ext>
            </a:extLst>
          </p:cNvPr>
          <p:cNvSpPr txBox="1">
            <a:spLocks/>
          </p:cNvSpPr>
          <p:nvPr/>
        </p:nvSpPr>
        <p:spPr>
          <a:xfrm>
            <a:off x="9051251" y="371191"/>
            <a:ext cx="1091586" cy="7332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r>
              <a:rPr lang="en-US" altLang="ja-JP" dirty="0"/>
              <a:t>W</a:t>
            </a:r>
            <a:endParaRPr lang="ja-JP" altLang="en-US" dirty="0"/>
          </a:p>
        </p:txBody>
      </p:sp>
      <p:sp>
        <p:nvSpPr>
          <p:cNvPr id="11" name="タイトル 1">
            <a:extLst>
              <a:ext uri="{FF2B5EF4-FFF2-40B4-BE49-F238E27FC236}">
                <a16:creationId xmlns:a16="http://schemas.microsoft.com/office/drawing/2014/main" id="{30C1E598-8A56-49AD-9CC4-7ADC4734DC97}"/>
              </a:ext>
            </a:extLst>
          </p:cNvPr>
          <p:cNvSpPr txBox="1">
            <a:spLocks/>
          </p:cNvSpPr>
          <p:nvPr/>
        </p:nvSpPr>
        <p:spPr>
          <a:xfrm>
            <a:off x="11555458" y="2590497"/>
            <a:ext cx="1091586" cy="7332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r>
              <a:rPr lang="en-US" altLang="ja-JP" dirty="0"/>
              <a:t>H</a:t>
            </a:r>
            <a:endParaRPr lang="ja-JP" altLang="en-US" dirty="0"/>
          </a:p>
        </p:txBody>
      </p:sp>
      <p:sp>
        <p:nvSpPr>
          <p:cNvPr id="12" name="右中かっこ 11">
            <a:extLst>
              <a:ext uri="{FF2B5EF4-FFF2-40B4-BE49-F238E27FC236}">
                <a16:creationId xmlns:a16="http://schemas.microsoft.com/office/drawing/2014/main" id="{38E19ED2-5F64-4400-908C-6DCA589A044F}"/>
              </a:ext>
            </a:extLst>
          </p:cNvPr>
          <p:cNvSpPr/>
          <p:nvPr/>
        </p:nvSpPr>
        <p:spPr>
          <a:xfrm rot="16200000">
            <a:off x="9291686" y="-691876"/>
            <a:ext cx="226756" cy="3592674"/>
          </a:xfrm>
          <a:prstGeom prst="rightBrace">
            <a:avLst>
              <a:gd name="adj1" fmla="val 94445"/>
              <a:gd name="adj2" fmla="val 5013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3" name="右中かっこ 12">
            <a:extLst>
              <a:ext uri="{FF2B5EF4-FFF2-40B4-BE49-F238E27FC236}">
                <a16:creationId xmlns:a16="http://schemas.microsoft.com/office/drawing/2014/main" id="{24516A6F-9E28-41DB-964E-F67E59AB7472}"/>
              </a:ext>
            </a:extLst>
          </p:cNvPr>
          <p:cNvSpPr/>
          <p:nvPr/>
        </p:nvSpPr>
        <p:spPr>
          <a:xfrm>
            <a:off x="11316025" y="1343722"/>
            <a:ext cx="239433" cy="3049088"/>
          </a:xfrm>
          <a:prstGeom prst="rightBrace">
            <a:avLst>
              <a:gd name="adj1" fmla="val 94445"/>
              <a:gd name="adj2" fmla="val 5013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Tree>
    <p:extLst>
      <p:ext uri="{BB962C8B-B14F-4D97-AF65-F5344CB8AC3E}">
        <p14:creationId xmlns:p14="http://schemas.microsoft.com/office/powerpoint/2010/main" val="20577767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808210" y="152400"/>
            <a:ext cx="9977554" cy="4406900"/>
          </a:xfrm>
        </p:spPr>
        <p:txBody>
          <a:bodyPr>
            <a:normAutofit/>
          </a:bodyPr>
          <a:lstStyle/>
          <a:p>
            <a:pPr marL="0" indent="0">
              <a:buNone/>
            </a:pPr>
            <a:r>
              <a:rPr lang="ja-JP" altLang="en-US" sz="2400" b="1" dirty="0"/>
              <a:t>◯講義資料 </a:t>
            </a:r>
            <a:r>
              <a:rPr lang="en-US" altLang="ja-JP" sz="2400" b="1" dirty="0"/>
              <a:t>:</a:t>
            </a:r>
            <a:r>
              <a:rPr lang="ja-JP" altLang="en-US" sz="2400" b="1" dirty="0"/>
              <a:t> </a:t>
            </a:r>
            <a:endParaRPr lang="en-US" altLang="ja-JP" sz="2400" b="1" dirty="0"/>
          </a:p>
          <a:p>
            <a:pPr marL="0" indent="0">
              <a:buNone/>
            </a:pPr>
            <a:r>
              <a:rPr kumimoji="1" lang="ja-JP" altLang="en-US" sz="1800" dirty="0"/>
              <a:t>講義で紹介した資料・ソースコードは可能な限り</a:t>
            </a:r>
            <a:r>
              <a:rPr kumimoji="1" lang="en-US" altLang="ja-JP" sz="1800" dirty="0"/>
              <a:t>Web</a:t>
            </a:r>
            <a:r>
              <a:rPr kumimoji="1" lang="ja-JP" altLang="en-US" sz="1800" dirty="0"/>
              <a:t>上に公開します．</a:t>
            </a:r>
            <a:endParaRPr kumimoji="1" lang="en-US" altLang="ja-JP" sz="1800" dirty="0"/>
          </a:p>
          <a:p>
            <a:pPr marL="0" indent="0">
              <a:buNone/>
            </a:pPr>
            <a:r>
              <a:rPr lang="en-US" altLang="ja-JP" sz="1800" dirty="0">
                <a:hlinkClick r:id="rId2"/>
              </a:rPr>
              <a:t>https://takashiijiri.com/classes</a:t>
            </a:r>
            <a:endParaRPr lang="en-US" altLang="ja-JP" sz="1800" dirty="0"/>
          </a:p>
          <a:p>
            <a:pPr marL="0" indent="0">
              <a:buNone/>
            </a:pPr>
            <a:r>
              <a:rPr lang="en-US" altLang="ja-JP" sz="1800" dirty="0">
                <a:hlinkClick r:id="rId3"/>
              </a:rPr>
              <a:t>https://github.com/TakashiIjiri/PythonOpenCVPractice</a:t>
            </a:r>
            <a:endParaRPr lang="en-US" altLang="ja-JP" sz="1800" dirty="0"/>
          </a:p>
          <a:p>
            <a:pPr marL="0" indent="0">
              <a:buNone/>
            </a:pPr>
            <a:endParaRPr lang="en-US" altLang="ja-JP" sz="1800" dirty="0"/>
          </a:p>
          <a:p>
            <a:pPr marL="0" indent="0">
              <a:buNone/>
            </a:pPr>
            <a:r>
              <a:rPr lang="ja-JP" altLang="en-US" sz="2400" b="1" dirty="0"/>
              <a:t>◯場所 </a:t>
            </a:r>
            <a:r>
              <a:rPr lang="en-US" altLang="ja-JP" sz="2400" b="1" dirty="0"/>
              <a:t>: </a:t>
            </a:r>
          </a:p>
          <a:p>
            <a:pPr>
              <a:lnSpc>
                <a:spcPct val="100000"/>
              </a:lnSpc>
              <a:spcBef>
                <a:spcPts val="600"/>
              </a:spcBef>
            </a:pPr>
            <a:r>
              <a:rPr lang="ja-JP" altLang="en-US" sz="2000" dirty="0" smtClean="0"/>
              <a:t>豊洲キャンパス </a:t>
            </a:r>
            <a:r>
              <a:rPr lang="en-US" altLang="ja-JP" sz="2000" dirty="0" smtClean="0"/>
              <a:t>6</a:t>
            </a:r>
            <a:r>
              <a:rPr lang="ja-JP" altLang="en-US" sz="2000" dirty="0" smtClean="0"/>
              <a:t>階 </a:t>
            </a:r>
            <a:r>
              <a:rPr lang="en-US" altLang="ja-JP" sz="2000" dirty="0" smtClean="0"/>
              <a:t>PC</a:t>
            </a:r>
            <a:r>
              <a:rPr lang="ja-JP" altLang="en-US" sz="2000" dirty="0" smtClean="0"/>
              <a:t>室</a:t>
            </a:r>
            <a:r>
              <a:rPr lang="en-US" altLang="ja-JP" sz="2000" dirty="0" smtClean="0"/>
              <a:t>XX </a:t>
            </a:r>
          </a:p>
          <a:p>
            <a:pPr>
              <a:lnSpc>
                <a:spcPct val="100000"/>
              </a:lnSpc>
              <a:spcBef>
                <a:spcPts val="600"/>
              </a:spcBef>
            </a:pPr>
            <a:endParaRPr lang="en-US" altLang="ja-JP" sz="2000" dirty="0"/>
          </a:p>
          <a:p>
            <a:pPr marL="0" indent="0">
              <a:lnSpc>
                <a:spcPct val="100000"/>
              </a:lnSpc>
              <a:spcBef>
                <a:spcPts val="600"/>
              </a:spcBef>
              <a:buNone/>
            </a:pPr>
            <a:r>
              <a:rPr lang="ja-JP" altLang="en-US" sz="2400" b="1" dirty="0" smtClean="0"/>
              <a:t>◯</a:t>
            </a:r>
            <a:r>
              <a:rPr lang="ja-JP" altLang="en-US" sz="2400" b="1" dirty="0"/>
              <a:t>実施方法</a:t>
            </a:r>
            <a:r>
              <a:rPr lang="ja-JP" altLang="en-US" sz="2400" b="1" dirty="0" smtClean="0"/>
              <a:t> </a:t>
            </a:r>
            <a:r>
              <a:rPr lang="en-US" altLang="ja-JP" sz="2400" b="1" dirty="0" smtClean="0"/>
              <a:t>: </a:t>
            </a:r>
            <a:r>
              <a:rPr lang="ja-JP" altLang="en-US" sz="2400" dirty="0" smtClean="0"/>
              <a:t>対面 </a:t>
            </a:r>
            <a:r>
              <a:rPr lang="en-US" altLang="ja-JP" sz="2400" dirty="0" smtClean="0"/>
              <a:t>(</a:t>
            </a:r>
            <a:r>
              <a:rPr lang="ja-JP" altLang="en-US" sz="2400" dirty="0" smtClean="0"/>
              <a:t>予定</a:t>
            </a:r>
            <a:r>
              <a:rPr lang="en-US" altLang="ja-JP" sz="2400" dirty="0" smtClean="0"/>
              <a:t>)</a:t>
            </a:r>
            <a:r>
              <a:rPr lang="en-US" altLang="ja-JP" sz="2400" b="1" dirty="0" smtClean="0"/>
              <a:t> </a:t>
            </a:r>
          </a:p>
          <a:p>
            <a:pPr marL="0" indent="0">
              <a:lnSpc>
                <a:spcPct val="100000"/>
              </a:lnSpc>
              <a:spcBef>
                <a:spcPts val="600"/>
              </a:spcBef>
              <a:buNone/>
            </a:pPr>
            <a:endParaRPr lang="en-US" altLang="ja-JP" sz="1800" dirty="0"/>
          </a:p>
        </p:txBody>
      </p:sp>
    </p:spTree>
    <p:extLst>
      <p:ext uri="{BB962C8B-B14F-4D97-AF65-F5344CB8AC3E}">
        <p14:creationId xmlns:p14="http://schemas.microsoft.com/office/powerpoint/2010/main" val="135553036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2D3F062-49D8-49E2-8699-E9519BAF766D}"/>
              </a:ext>
            </a:extLst>
          </p:cNvPr>
          <p:cNvSpPr>
            <a:spLocks noGrp="1"/>
          </p:cNvSpPr>
          <p:nvPr>
            <p:ph type="title"/>
          </p:nvPr>
        </p:nvSpPr>
        <p:spPr>
          <a:xfrm>
            <a:off x="278781" y="365126"/>
            <a:ext cx="4324392" cy="733270"/>
          </a:xfrm>
        </p:spPr>
        <p:txBody>
          <a:bodyPr/>
          <a:lstStyle/>
          <a:p>
            <a:r>
              <a:rPr kumimoji="1" lang="ja-JP" altLang="en-US" dirty="0" smtClean="0"/>
              <a:t>解き方</a:t>
            </a:r>
            <a:endParaRPr kumimoji="1" lang="ja-JP" altLang="en-US" dirty="0"/>
          </a:p>
        </p:txBody>
      </p:sp>
      <p:sp>
        <p:nvSpPr>
          <p:cNvPr id="3" name="コンテンツ プレースホルダー 2">
            <a:extLst>
              <a:ext uri="{FF2B5EF4-FFF2-40B4-BE49-F238E27FC236}">
                <a16:creationId xmlns:a16="http://schemas.microsoft.com/office/drawing/2014/main" id="{71CC2C8D-2DFF-4452-A9C1-FD19C337F304}"/>
              </a:ext>
            </a:extLst>
          </p:cNvPr>
          <p:cNvSpPr>
            <a:spLocks noGrp="1"/>
          </p:cNvSpPr>
          <p:nvPr>
            <p:ph idx="1"/>
          </p:nvPr>
        </p:nvSpPr>
        <p:spPr>
          <a:xfrm>
            <a:off x="278781" y="1343722"/>
            <a:ext cx="6641564" cy="5361877"/>
          </a:xfrm>
        </p:spPr>
        <p:txBody>
          <a:bodyPr>
            <a:normAutofit/>
          </a:bodyPr>
          <a:lstStyle/>
          <a:p>
            <a:pPr>
              <a:lnSpc>
                <a:spcPct val="100000"/>
              </a:lnSpc>
              <a:spcBef>
                <a:spcPts val="600"/>
              </a:spcBef>
            </a:pPr>
            <a:r>
              <a:rPr kumimoji="1" lang="ja-JP" altLang="en-US" sz="2400" dirty="0"/>
              <a:t>各画素に以下の情報を書き込む</a:t>
            </a:r>
            <a:endParaRPr kumimoji="1" lang="en-US" altLang="ja-JP" sz="2400" dirty="0"/>
          </a:p>
          <a:p>
            <a:pPr lvl="1">
              <a:lnSpc>
                <a:spcPct val="100000"/>
              </a:lnSpc>
              <a:spcBef>
                <a:spcPts val="600"/>
              </a:spcBef>
            </a:pPr>
            <a:r>
              <a:rPr kumimoji="1" lang="ja-JP" altLang="en-US" sz="1800" dirty="0"/>
              <a:t>その画素に到達する</a:t>
            </a:r>
            <a:r>
              <a:rPr kumimoji="1" lang="en-US" altLang="ja-JP" sz="1800" dirty="0"/>
              <a:t>Seam</a:t>
            </a:r>
            <a:r>
              <a:rPr kumimoji="1" lang="ja-JP" altLang="en-US" sz="1800" dirty="0"/>
              <a:t>の画素値の総和 </a:t>
            </a:r>
            <a:endParaRPr kumimoji="1" lang="en-US" altLang="ja-JP" sz="1800" dirty="0"/>
          </a:p>
          <a:p>
            <a:pPr lvl="1">
              <a:lnSpc>
                <a:spcPct val="100000"/>
              </a:lnSpc>
              <a:spcBef>
                <a:spcPts val="600"/>
              </a:spcBef>
            </a:pPr>
            <a:r>
              <a:rPr lang="ja-JP" altLang="en-US" sz="1800" dirty="0"/>
              <a:t>その画素に到達する直前の画素</a:t>
            </a:r>
            <a:endParaRPr lang="en-US" altLang="ja-JP" sz="1800" dirty="0"/>
          </a:p>
          <a:p>
            <a:pPr>
              <a:lnSpc>
                <a:spcPct val="100000"/>
              </a:lnSpc>
              <a:spcBef>
                <a:spcPts val="600"/>
              </a:spcBef>
            </a:pPr>
            <a:endParaRPr lang="en-US" altLang="ja-JP" sz="2400" dirty="0"/>
          </a:p>
          <a:p>
            <a:pPr>
              <a:lnSpc>
                <a:spcPct val="100000"/>
              </a:lnSpc>
              <a:spcBef>
                <a:spcPts val="600"/>
              </a:spcBef>
            </a:pPr>
            <a:r>
              <a:rPr lang="en-US" altLang="ja-JP" sz="2400" dirty="0"/>
              <a:t>Seam</a:t>
            </a:r>
            <a:r>
              <a:rPr lang="ja-JP" altLang="en-US" sz="2400" dirty="0"/>
              <a:t>の検索アルゴリズム</a:t>
            </a:r>
            <a:endParaRPr lang="en-US" altLang="ja-JP" sz="2400" dirty="0"/>
          </a:p>
          <a:p>
            <a:pPr lvl="1">
              <a:lnSpc>
                <a:spcPct val="100000"/>
              </a:lnSpc>
              <a:spcBef>
                <a:spcPts val="600"/>
              </a:spcBef>
            </a:pPr>
            <a:r>
              <a:rPr lang="ja-JP" altLang="en-US" sz="1800" dirty="0" smtClean="0"/>
              <a:t>一行目の画素について、その</a:t>
            </a:r>
            <a:r>
              <a:rPr lang="ja-JP" altLang="en-US" sz="1800" dirty="0"/>
              <a:t>画素値を総和として記入</a:t>
            </a:r>
            <a:endParaRPr lang="en-US" altLang="ja-JP" sz="1800" dirty="0"/>
          </a:p>
          <a:p>
            <a:pPr lvl="1">
              <a:lnSpc>
                <a:spcPct val="100000"/>
              </a:lnSpc>
              <a:spcBef>
                <a:spcPts val="600"/>
              </a:spcBef>
            </a:pPr>
            <a:r>
              <a:rPr lang="en-US" altLang="ja-JP" sz="1800" dirty="0"/>
              <a:t>2</a:t>
            </a:r>
            <a:r>
              <a:rPr lang="ja-JP" altLang="en-US" sz="1800" dirty="0"/>
              <a:t>行目から</a:t>
            </a:r>
            <a:r>
              <a:rPr lang="en-US" altLang="ja-JP" sz="1800" dirty="0"/>
              <a:t>H</a:t>
            </a:r>
            <a:r>
              <a:rPr lang="ja-JP" altLang="en-US" sz="1800" dirty="0"/>
              <a:t>行目まで以下を繰り返す</a:t>
            </a:r>
            <a:endParaRPr lang="en-US" altLang="ja-JP" sz="2000" dirty="0"/>
          </a:p>
          <a:p>
            <a:pPr lvl="2">
              <a:lnSpc>
                <a:spcPct val="100000"/>
              </a:lnSpc>
              <a:spcBef>
                <a:spcPts val="600"/>
              </a:spcBef>
            </a:pPr>
            <a:r>
              <a:rPr lang="ja-JP" altLang="en-US" sz="1600" dirty="0"/>
              <a:t>今 </a:t>
            </a:r>
            <a:r>
              <a:rPr lang="en-US" altLang="ja-JP" sz="1600" dirty="0"/>
              <a:t>i-1 </a:t>
            </a:r>
            <a:r>
              <a:rPr lang="ja-JP" altLang="en-US" sz="1600" dirty="0"/>
              <a:t>行目までは計算が終わっているものとする</a:t>
            </a:r>
            <a:endParaRPr lang="en-US" altLang="ja-JP" sz="1600" dirty="0"/>
          </a:p>
          <a:p>
            <a:pPr lvl="2">
              <a:lnSpc>
                <a:spcPct val="100000"/>
              </a:lnSpc>
              <a:spcBef>
                <a:spcPts val="600"/>
              </a:spcBef>
            </a:pPr>
            <a:r>
              <a:rPr lang="en-US" altLang="ja-JP" sz="1600" dirty="0" err="1"/>
              <a:t>i</a:t>
            </a:r>
            <a:r>
              <a:rPr lang="en-US" altLang="ja-JP" sz="1600" dirty="0"/>
              <a:t> </a:t>
            </a:r>
            <a:r>
              <a:rPr lang="ja-JP" altLang="en-US" sz="1600" dirty="0"/>
              <a:t>行目のある画素 </a:t>
            </a:r>
            <a:r>
              <a:rPr lang="en-US" altLang="ja-JP" sz="1600" i="1" dirty="0"/>
              <a:t>p </a:t>
            </a:r>
            <a:r>
              <a:rPr lang="ja-JP" altLang="en-US" sz="1600" dirty="0"/>
              <a:t>に着目する</a:t>
            </a:r>
            <a:endParaRPr lang="en-US" altLang="ja-JP" sz="1600" dirty="0"/>
          </a:p>
          <a:p>
            <a:pPr lvl="2">
              <a:lnSpc>
                <a:spcPct val="100000"/>
              </a:lnSpc>
              <a:spcBef>
                <a:spcPts val="600"/>
              </a:spcBef>
            </a:pPr>
            <a:r>
              <a:rPr lang="en-US" altLang="ja-JP" sz="1600" i="1" dirty="0"/>
              <a:t>p</a:t>
            </a:r>
            <a:r>
              <a:rPr lang="ja-JP" altLang="en-US" sz="1600" dirty="0"/>
              <a:t>の左上，上，右上のうち総和が最小のものを</a:t>
            </a:r>
            <a:r>
              <a:rPr lang="en-US" altLang="ja-JP" sz="1600" i="1" dirty="0"/>
              <a:t>q</a:t>
            </a:r>
            <a:r>
              <a:rPr lang="ja-JP" altLang="en-US" sz="1600" dirty="0"/>
              <a:t>とする</a:t>
            </a:r>
            <a:endParaRPr lang="en-US" altLang="ja-JP" sz="1600" dirty="0"/>
          </a:p>
          <a:p>
            <a:pPr lvl="2">
              <a:lnSpc>
                <a:spcPct val="100000"/>
              </a:lnSpc>
              <a:spcBef>
                <a:spcPts val="600"/>
              </a:spcBef>
            </a:pPr>
            <a:r>
              <a:rPr lang="en-US" altLang="ja-JP" sz="1600" i="1" dirty="0"/>
              <a:t>q</a:t>
            </a:r>
            <a:r>
              <a:rPr lang="ja-JP" altLang="en-US" sz="1600" i="1" dirty="0"/>
              <a:t>までの総和と</a:t>
            </a:r>
            <a:r>
              <a:rPr lang="en-US" altLang="ja-JP" sz="1600" i="1" dirty="0"/>
              <a:t>p</a:t>
            </a:r>
            <a:r>
              <a:rPr lang="ja-JP" altLang="en-US" sz="1600" i="1" dirty="0"/>
              <a:t>の画素値を，</a:t>
            </a:r>
            <a:r>
              <a:rPr lang="en-US" altLang="ja-JP" sz="1600" i="1" dirty="0"/>
              <a:t>p</a:t>
            </a:r>
            <a:r>
              <a:rPr lang="ja-JP" altLang="en-US" sz="1600" i="1" dirty="0"/>
              <a:t>までの総和として記入</a:t>
            </a:r>
            <a:endParaRPr lang="en-US" altLang="ja-JP" sz="1600" i="1" dirty="0"/>
          </a:p>
          <a:p>
            <a:pPr lvl="2">
              <a:lnSpc>
                <a:spcPct val="100000"/>
              </a:lnSpc>
              <a:spcBef>
                <a:spcPts val="600"/>
              </a:spcBef>
            </a:pPr>
            <a:r>
              <a:rPr lang="ja-JP" altLang="en-US" sz="1600" i="1" dirty="0"/>
              <a:t>画素</a:t>
            </a:r>
            <a:r>
              <a:rPr lang="en-US" altLang="ja-JP" sz="1600" i="1" dirty="0"/>
              <a:t>p</a:t>
            </a:r>
            <a:r>
              <a:rPr lang="ja-JP" altLang="en-US" sz="1600" i="1" dirty="0"/>
              <a:t>の直前の画素として，</a:t>
            </a:r>
            <a:r>
              <a:rPr lang="en-US" altLang="ja-JP" sz="1600" i="1" dirty="0"/>
              <a:t>q</a:t>
            </a:r>
            <a:r>
              <a:rPr lang="ja-JP" altLang="en-US" sz="1600" i="1" dirty="0"/>
              <a:t>をマーク</a:t>
            </a:r>
            <a:endParaRPr lang="en-US" altLang="ja-JP" sz="1600" i="1" dirty="0"/>
          </a:p>
          <a:p>
            <a:pPr lvl="1">
              <a:lnSpc>
                <a:spcPct val="100000"/>
              </a:lnSpc>
              <a:spcBef>
                <a:spcPts val="600"/>
              </a:spcBef>
            </a:pPr>
            <a:r>
              <a:rPr lang="en-US" altLang="ja-JP" sz="1800" i="1" dirty="0"/>
              <a:t>H</a:t>
            </a:r>
            <a:r>
              <a:rPr lang="ja-JP" altLang="en-US" sz="1800" i="1" dirty="0"/>
              <a:t>行目において総和が最小の画素から上向きにたどると，</a:t>
            </a:r>
            <a:r>
              <a:rPr lang="en-US" altLang="ja-JP" sz="1800" i="1" dirty="0"/>
              <a:t>Seam</a:t>
            </a:r>
            <a:r>
              <a:rPr lang="ja-JP" altLang="en-US" sz="1800" i="1" dirty="0"/>
              <a:t>が</a:t>
            </a:r>
            <a:r>
              <a:rPr lang="ja-JP" altLang="en-US" sz="1800" i="1" dirty="0" smtClean="0"/>
              <a:t>得られる</a:t>
            </a:r>
            <a:endParaRPr lang="en-US" altLang="ja-JP" sz="1800" i="1" dirty="0"/>
          </a:p>
        </p:txBody>
      </p:sp>
      <p:graphicFrame>
        <p:nvGraphicFramePr>
          <p:cNvPr id="14" name="表 4">
            <a:extLst>
              <a:ext uri="{FF2B5EF4-FFF2-40B4-BE49-F238E27FC236}">
                <a16:creationId xmlns:a16="http://schemas.microsoft.com/office/drawing/2014/main" id="{4C15CD88-EAD9-4BB5-BBF6-EF53A6BB35C2}"/>
              </a:ext>
            </a:extLst>
          </p:cNvPr>
          <p:cNvGraphicFramePr>
            <a:graphicFrameLocks noGrp="1"/>
          </p:cNvGraphicFramePr>
          <p:nvPr>
            <p:extLst>
              <p:ext uri="{D42A27DB-BD31-4B8C-83A1-F6EECF244321}">
                <p14:modId xmlns:p14="http://schemas.microsoft.com/office/powerpoint/2010/main" val="3105854398"/>
              </p:ext>
            </p:extLst>
          </p:nvPr>
        </p:nvGraphicFramePr>
        <p:xfrm>
          <a:off x="7497391" y="3136748"/>
          <a:ext cx="3579010" cy="3049088"/>
        </p:xfrm>
        <a:graphic>
          <a:graphicData uri="http://schemas.openxmlformats.org/drawingml/2006/table">
            <a:tbl>
              <a:tblPr firstRow="1" bandRow="1">
                <a:tableStyleId>{5C22544A-7EE6-4342-B048-85BDC9FD1C3A}</a:tableStyleId>
              </a:tblPr>
              <a:tblGrid>
                <a:gridCol w="357901">
                  <a:extLst>
                    <a:ext uri="{9D8B030D-6E8A-4147-A177-3AD203B41FA5}">
                      <a16:colId xmlns:a16="http://schemas.microsoft.com/office/drawing/2014/main" val="2999863602"/>
                    </a:ext>
                  </a:extLst>
                </a:gridCol>
                <a:gridCol w="357901">
                  <a:extLst>
                    <a:ext uri="{9D8B030D-6E8A-4147-A177-3AD203B41FA5}">
                      <a16:colId xmlns:a16="http://schemas.microsoft.com/office/drawing/2014/main" val="3240028644"/>
                    </a:ext>
                  </a:extLst>
                </a:gridCol>
                <a:gridCol w="357901">
                  <a:extLst>
                    <a:ext uri="{9D8B030D-6E8A-4147-A177-3AD203B41FA5}">
                      <a16:colId xmlns:a16="http://schemas.microsoft.com/office/drawing/2014/main" val="1944298372"/>
                    </a:ext>
                  </a:extLst>
                </a:gridCol>
                <a:gridCol w="357901">
                  <a:extLst>
                    <a:ext uri="{9D8B030D-6E8A-4147-A177-3AD203B41FA5}">
                      <a16:colId xmlns:a16="http://schemas.microsoft.com/office/drawing/2014/main" val="712070913"/>
                    </a:ext>
                  </a:extLst>
                </a:gridCol>
                <a:gridCol w="357901">
                  <a:extLst>
                    <a:ext uri="{9D8B030D-6E8A-4147-A177-3AD203B41FA5}">
                      <a16:colId xmlns:a16="http://schemas.microsoft.com/office/drawing/2014/main" val="3883893399"/>
                    </a:ext>
                  </a:extLst>
                </a:gridCol>
                <a:gridCol w="357901">
                  <a:extLst>
                    <a:ext uri="{9D8B030D-6E8A-4147-A177-3AD203B41FA5}">
                      <a16:colId xmlns:a16="http://schemas.microsoft.com/office/drawing/2014/main" val="4180244277"/>
                    </a:ext>
                  </a:extLst>
                </a:gridCol>
                <a:gridCol w="357901">
                  <a:extLst>
                    <a:ext uri="{9D8B030D-6E8A-4147-A177-3AD203B41FA5}">
                      <a16:colId xmlns:a16="http://schemas.microsoft.com/office/drawing/2014/main" val="2038227032"/>
                    </a:ext>
                  </a:extLst>
                </a:gridCol>
                <a:gridCol w="357901">
                  <a:extLst>
                    <a:ext uri="{9D8B030D-6E8A-4147-A177-3AD203B41FA5}">
                      <a16:colId xmlns:a16="http://schemas.microsoft.com/office/drawing/2014/main" val="4286133522"/>
                    </a:ext>
                  </a:extLst>
                </a:gridCol>
                <a:gridCol w="357901">
                  <a:extLst>
                    <a:ext uri="{9D8B030D-6E8A-4147-A177-3AD203B41FA5}">
                      <a16:colId xmlns:a16="http://schemas.microsoft.com/office/drawing/2014/main" val="2686233830"/>
                    </a:ext>
                  </a:extLst>
                </a:gridCol>
                <a:gridCol w="357901">
                  <a:extLst>
                    <a:ext uri="{9D8B030D-6E8A-4147-A177-3AD203B41FA5}">
                      <a16:colId xmlns:a16="http://schemas.microsoft.com/office/drawing/2014/main" val="987629227"/>
                    </a:ext>
                  </a:extLst>
                </a:gridCol>
              </a:tblGrid>
              <a:tr h="381136">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13331800"/>
                  </a:ext>
                </a:extLst>
              </a:tr>
              <a:tr h="381136">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86198519"/>
                  </a:ext>
                </a:extLst>
              </a:tr>
              <a:tr h="381136">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45397639"/>
                  </a:ext>
                </a:extLst>
              </a:tr>
              <a:tr h="381136">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23515398"/>
                  </a:ext>
                </a:extLst>
              </a:tr>
              <a:tr h="381136">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11365781"/>
                  </a:ext>
                </a:extLst>
              </a:tr>
              <a:tr h="381136">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21509387"/>
                  </a:ext>
                </a:extLst>
              </a:tr>
              <a:tr h="381136">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18777710"/>
                  </a:ext>
                </a:extLst>
              </a:tr>
              <a:tr h="381136">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43735562"/>
                  </a:ext>
                </a:extLst>
              </a:tr>
            </a:tbl>
          </a:graphicData>
        </a:graphic>
      </p:graphicFrame>
      <p:graphicFrame>
        <p:nvGraphicFramePr>
          <p:cNvPr id="8" name="表 8">
            <a:extLst>
              <a:ext uri="{FF2B5EF4-FFF2-40B4-BE49-F238E27FC236}">
                <a16:creationId xmlns:a16="http://schemas.microsoft.com/office/drawing/2014/main" id="{97A21BE0-C2D2-4736-AED4-7C0490E818BB}"/>
              </a:ext>
            </a:extLst>
          </p:cNvPr>
          <p:cNvGraphicFramePr>
            <a:graphicFrameLocks noGrp="1"/>
          </p:cNvGraphicFramePr>
          <p:nvPr>
            <p:extLst>
              <p:ext uri="{D42A27DB-BD31-4B8C-83A1-F6EECF244321}">
                <p14:modId xmlns:p14="http://schemas.microsoft.com/office/powerpoint/2010/main" val="1146159341"/>
              </p:ext>
            </p:extLst>
          </p:nvPr>
        </p:nvGraphicFramePr>
        <p:xfrm>
          <a:off x="6677894" y="292719"/>
          <a:ext cx="1821870" cy="1856680"/>
        </p:xfrm>
        <a:graphic>
          <a:graphicData uri="http://schemas.openxmlformats.org/drawingml/2006/table">
            <a:tbl>
              <a:tblPr firstRow="1" bandRow="1">
                <a:tableStyleId>{5C22544A-7EE6-4342-B048-85BDC9FD1C3A}</a:tableStyleId>
              </a:tblPr>
              <a:tblGrid>
                <a:gridCol w="364374">
                  <a:extLst>
                    <a:ext uri="{9D8B030D-6E8A-4147-A177-3AD203B41FA5}">
                      <a16:colId xmlns:a16="http://schemas.microsoft.com/office/drawing/2014/main" val="2070864488"/>
                    </a:ext>
                  </a:extLst>
                </a:gridCol>
                <a:gridCol w="364374">
                  <a:extLst>
                    <a:ext uri="{9D8B030D-6E8A-4147-A177-3AD203B41FA5}">
                      <a16:colId xmlns:a16="http://schemas.microsoft.com/office/drawing/2014/main" val="2683483048"/>
                    </a:ext>
                  </a:extLst>
                </a:gridCol>
                <a:gridCol w="364374">
                  <a:extLst>
                    <a:ext uri="{9D8B030D-6E8A-4147-A177-3AD203B41FA5}">
                      <a16:colId xmlns:a16="http://schemas.microsoft.com/office/drawing/2014/main" val="918227380"/>
                    </a:ext>
                  </a:extLst>
                </a:gridCol>
                <a:gridCol w="364374">
                  <a:extLst>
                    <a:ext uri="{9D8B030D-6E8A-4147-A177-3AD203B41FA5}">
                      <a16:colId xmlns:a16="http://schemas.microsoft.com/office/drawing/2014/main" val="3995751013"/>
                    </a:ext>
                  </a:extLst>
                </a:gridCol>
                <a:gridCol w="364374">
                  <a:extLst>
                    <a:ext uri="{9D8B030D-6E8A-4147-A177-3AD203B41FA5}">
                      <a16:colId xmlns:a16="http://schemas.microsoft.com/office/drawing/2014/main" val="2265607902"/>
                    </a:ext>
                  </a:extLst>
                </a:gridCol>
              </a:tblGrid>
              <a:tr h="371336">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9080696"/>
                  </a:ext>
                </a:extLst>
              </a:tr>
              <a:tr h="371336">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kumimoji="1" lang="en-US" altLang="ja-JP" dirty="0"/>
                        <a:t>a</a:t>
                      </a: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kumimoji="1" lang="en-US" altLang="ja-JP" dirty="0"/>
                        <a:t>b</a:t>
                      </a: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kumimoji="1" lang="en-US" altLang="ja-JP" dirty="0"/>
                        <a:t>c</a:t>
                      </a: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94120430"/>
                  </a:ext>
                </a:extLst>
              </a:tr>
              <a:tr h="371336">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kumimoji="1" lang="en-US" altLang="ja-JP" dirty="0"/>
                        <a:t>p</a:t>
                      </a: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57989182"/>
                  </a:ext>
                </a:extLst>
              </a:tr>
              <a:tr h="371336">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47571943"/>
                  </a:ext>
                </a:extLst>
              </a:tr>
              <a:tr h="371336">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32952935"/>
                  </a:ext>
                </a:extLst>
              </a:tr>
            </a:tbl>
          </a:graphicData>
        </a:graphic>
      </p:graphicFrame>
      <p:sp>
        <p:nvSpPr>
          <p:cNvPr id="16" name="タイトル 1">
            <a:extLst>
              <a:ext uri="{FF2B5EF4-FFF2-40B4-BE49-F238E27FC236}">
                <a16:creationId xmlns:a16="http://schemas.microsoft.com/office/drawing/2014/main" id="{14D2CBF7-C263-47B4-A654-48FC73E96C1D}"/>
              </a:ext>
            </a:extLst>
          </p:cNvPr>
          <p:cNvSpPr txBox="1">
            <a:spLocks/>
          </p:cNvSpPr>
          <p:nvPr/>
        </p:nvSpPr>
        <p:spPr>
          <a:xfrm>
            <a:off x="6338763" y="2149399"/>
            <a:ext cx="2500132" cy="7332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r>
              <a:rPr lang="en-US" altLang="ja-JP" sz="1600" dirty="0"/>
              <a:t>P</a:t>
            </a:r>
            <a:r>
              <a:rPr lang="ja-JP" altLang="en-US" sz="1600" dirty="0"/>
              <a:t>の上の行にある</a:t>
            </a:r>
            <a:r>
              <a:rPr lang="en-US" altLang="ja-JP" sz="1600" dirty="0" err="1"/>
              <a:t>abc</a:t>
            </a:r>
            <a:r>
              <a:rPr lang="ja-JP" altLang="en-US" sz="1600" dirty="0"/>
              <a:t>から総和が最小のものを検索</a:t>
            </a:r>
          </a:p>
        </p:txBody>
      </p:sp>
      <p:graphicFrame>
        <p:nvGraphicFramePr>
          <p:cNvPr id="17" name="表 8">
            <a:extLst>
              <a:ext uri="{FF2B5EF4-FFF2-40B4-BE49-F238E27FC236}">
                <a16:creationId xmlns:a16="http://schemas.microsoft.com/office/drawing/2014/main" id="{7D060277-C71A-49E7-B609-CAA20DD7C006}"/>
              </a:ext>
            </a:extLst>
          </p:cNvPr>
          <p:cNvGraphicFramePr>
            <a:graphicFrameLocks noGrp="1"/>
          </p:cNvGraphicFramePr>
          <p:nvPr>
            <p:extLst>
              <p:ext uri="{D42A27DB-BD31-4B8C-83A1-F6EECF244321}">
                <p14:modId xmlns:p14="http://schemas.microsoft.com/office/powerpoint/2010/main" val="2447043676"/>
              </p:ext>
            </p:extLst>
          </p:nvPr>
        </p:nvGraphicFramePr>
        <p:xfrm>
          <a:off x="9752218" y="292719"/>
          <a:ext cx="1821870" cy="1856680"/>
        </p:xfrm>
        <a:graphic>
          <a:graphicData uri="http://schemas.openxmlformats.org/drawingml/2006/table">
            <a:tbl>
              <a:tblPr firstRow="1" bandRow="1">
                <a:tableStyleId>{5C22544A-7EE6-4342-B048-85BDC9FD1C3A}</a:tableStyleId>
              </a:tblPr>
              <a:tblGrid>
                <a:gridCol w="364374">
                  <a:extLst>
                    <a:ext uri="{9D8B030D-6E8A-4147-A177-3AD203B41FA5}">
                      <a16:colId xmlns:a16="http://schemas.microsoft.com/office/drawing/2014/main" val="2070864488"/>
                    </a:ext>
                  </a:extLst>
                </a:gridCol>
                <a:gridCol w="364374">
                  <a:extLst>
                    <a:ext uri="{9D8B030D-6E8A-4147-A177-3AD203B41FA5}">
                      <a16:colId xmlns:a16="http://schemas.microsoft.com/office/drawing/2014/main" val="2683483048"/>
                    </a:ext>
                  </a:extLst>
                </a:gridCol>
                <a:gridCol w="364374">
                  <a:extLst>
                    <a:ext uri="{9D8B030D-6E8A-4147-A177-3AD203B41FA5}">
                      <a16:colId xmlns:a16="http://schemas.microsoft.com/office/drawing/2014/main" val="918227380"/>
                    </a:ext>
                  </a:extLst>
                </a:gridCol>
                <a:gridCol w="364374">
                  <a:extLst>
                    <a:ext uri="{9D8B030D-6E8A-4147-A177-3AD203B41FA5}">
                      <a16:colId xmlns:a16="http://schemas.microsoft.com/office/drawing/2014/main" val="3995751013"/>
                    </a:ext>
                  </a:extLst>
                </a:gridCol>
                <a:gridCol w="364374">
                  <a:extLst>
                    <a:ext uri="{9D8B030D-6E8A-4147-A177-3AD203B41FA5}">
                      <a16:colId xmlns:a16="http://schemas.microsoft.com/office/drawing/2014/main" val="2265607902"/>
                    </a:ext>
                  </a:extLst>
                </a:gridCol>
              </a:tblGrid>
              <a:tr h="371336">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9080696"/>
                  </a:ext>
                </a:extLst>
              </a:tr>
              <a:tr h="371336">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kumimoji="1" lang="en-US" altLang="ja-JP" dirty="0"/>
                        <a:t>q</a:t>
                      </a: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94120430"/>
                  </a:ext>
                </a:extLst>
              </a:tr>
              <a:tr h="371336">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kumimoji="1" lang="en-US" altLang="ja-JP" dirty="0"/>
                        <a:t>p</a:t>
                      </a: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57989182"/>
                  </a:ext>
                </a:extLst>
              </a:tr>
              <a:tr h="371336">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47571943"/>
                  </a:ext>
                </a:extLst>
              </a:tr>
              <a:tr h="371336">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32952935"/>
                  </a:ext>
                </a:extLst>
              </a:tr>
            </a:tbl>
          </a:graphicData>
        </a:graphic>
      </p:graphicFrame>
      <p:sp>
        <p:nvSpPr>
          <p:cNvPr id="18" name="タイトル 1">
            <a:extLst>
              <a:ext uri="{FF2B5EF4-FFF2-40B4-BE49-F238E27FC236}">
                <a16:creationId xmlns:a16="http://schemas.microsoft.com/office/drawing/2014/main" id="{90180F03-F2A0-4688-B0A8-7D9C41A6EB2F}"/>
              </a:ext>
            </a:extLst>
          </p:cNvPr>
          <p:cNvSpPr txBox="1">
            <a:spLocks/>
          </p:cNvSpPr>
          <p:nvPr/>
        </p:nvSpPr>
        <p:spPr>
          <a:xfrm>
            <a:off x="9413087" y="2149399"/>
            <a:ext cx="2500132" cy="7332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r>
              <a:rPr lang="ja-JP" altLang="en-US" sz="1600" dirty="0"/>
              <a:t>発見した画素をマークし，</a:t>
            </a:r>
            <a:r>
              <a:rPr lang="en-US" altLang="ja-JP" sz="1600" dirty="0"/>
              <a:t>p</a:t>
            </a:r>
            <a:r>
              <a:rPr lang="ja-JP" altLang="en-US" sz="1600" dirty="0"/>
              <a:t>の総和を更新</a:t>
            </a:r>
          </a:p>
        </p:txBody>
      </p:sp>
      <p:cxnSp>
        <p:nvCxnSpPr>
          <p:cNvPr id="20" name="直線矢印コネクタ 19">
            <a:extLst>
              <a:ext uri="{FF2B5EF4-FFF2-40B4-BE49-F238E27FC236}">
                <a16:creationId xmlns:a16="http://schemas.microsoft.com/office/drawing/2014/main" id="{0522AF5A-1BD3-41C1-873B-7108C9513570}"/>
              </a:ext>
            </a:extLst>
          </p:cNvPr>
          <p:cNvCxnSpPr>
            <a:cxnSpLocks/>
          </p:cNvCxnSpPr>
          <p:nvPr/>
        </p:nvCxnSpPr>
        <p:spPr>
          <a:xfrm>
            <a:off x="10385425" y="908050"/>
            <a:ext cx="212725" cy="254000"/>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楕円 22">
            <a:extLst>
              <a:ext uri="{FF2B5EF4-FFF2-40B4-BE49-F238E27FC236}">
                <a16:creationId xmlns:a16="http://schemas.microsoft.com/office/drawing/2014/main" id="{A5404851-7718-428D-816F-A319BF3EE9EB}"/>
              </a:ext>
            </a:extLst>
          </p:cNvPr>
          <p:cNvSpPr/>
          <p:nvPr/>
        </p:nvSpPr>
        <p:spPr>
          <a:xfrm>
            <a:off x="6920345" y="581891"/>
            <a:ext cx="1246910" cy="51650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タイトル 1">
            <a:extLst>
              <a:ext uri="{FF2B5EF4-FFF2-40B4-BE49-F238E27FC236}">
                <a16:creationId xmlns:a16="http://schemas.microsoft.com/office/drawing/2014/main" id="{DB38BCBE-A955-461E-B41E-C476916D228F}"/>
              </a:ext>
            </a:extLst>
          </p:cNvPr>
          <p:cNvSpPr txBox="1">
            <a:spLocks/>
          </p:cNvSpPr>
          <p:nvPr/>
        </p:nvSpPr>
        <p:spPr>
          <a:xfrm>
            <a:off x="7497391" y="6213763"/>
            <a:ext cx="3678073" cy="7332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r>
              <a:rPr lang="ja-JP" altLang="en-US" sz="1600" dirty="0"/>
              <a:t>一番下の行の総和最小の画素から上向きにたどる</a:t>
            </a:r>
          </a:p>
        </p:txBody>
      </p:sp>
      <p:sp>
        <p:nvSpPr>
          <p:cNvPr id="25" name="楕円 24">
            <a:extLst>
              <a:ext uri="{FF2B5EF4-FFF2-40B4-BE49-F238E27FC236}">
                <a16:creationId xmlns:a16="http://schemas.microsoft.com/office/drawing/2014/main" id="{6B495815-52B3-40F0-B617-E55B53F19899}"/>
              </a:ext>
            </a:extLst>
          </p:cNvPr>
          <p:cNvSpPr/>
          <p:nvPr/>
        </p:nvSpPr>
        <p:spPr>
          <a:xfrm>
            <a:off x="8499764" y="5697258"/>
            <a:ext cx="498763" cy="51650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フリーフォーム: 図形 25">
            <a:extLst>
              <a:ext uri="{FF2B5EF4-FFF2-40B4-BE49-F238E27FC236}">
                <a16:creationId xmlns:a16="http://schemas.microsoft.com/office/drawing/2014/main" id="{BE779A0E-DDFD-4785-B6E1-EFC60C26DD4C}"/>
              </a:ext>
            </a:extLst>
          </p:cNvPr>
          <p:cNvSpPr/>
          <p:nvPr/>
        </p:nvSpPr>
        <p:spPr>
          <a:xfrm>
            <a:off x="8398625" y="3380219"/>
            <a:ext cx="701040" cy="2659380"/>
          </a:xfrm>
          <a:custGeom>
            <a:avLst/>
            <a:gdLst>
              <a:gd name="connsiteX0" fmla="*/ 342900 w 701040"/>
              <a:gd name="connsiteY0" fmla="*/ 0 h 2659380"/>
              <a:gd name="connsiteX1" fmla="*/ 342900 w 701040"/>
              <a:gd name="connsiteY1" fmla="*/ 350520 h 2659380"/>
              <a:gd name="connsiteX2" fmla="*/ 701040 w 701040"/>
              <a:gd name="connsiteY2" fmla="*/ 754380 h 2659380"/>
              <a:gd name="connsiteX3" fmla="*/ 701040 w 701040"/>
              <a:gd name="connsiteY3" fmla="*/ 1120140 h 2659380"/>
              <a:gd name="connsiteX4" fmla="*/ 350520 w 701040"/>
              <a:gd name="connsiteY4" fmla="*/ 1516380 h 2659380"/>
              <a:gd name="connsiteX5" fmla="*/ 0 w 701040"/>
              <a:gd name="connsiteY5" fmla="*/ 1897380 h 2659380"/>
              <a:gd name="connsiteX6" fmla="*/ 0 w 701040"/>
              <a:gd name="connsiteY6" fmla="*/ 2293620 h 2659380"/>
              <a:gd name="connsiteX7" fmla="*/ 342900 w 701040"/>
              <a:gd name="connsiteY7" fmla="*/ 2659380 h 2659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01040" h="2659380">
                <a:moveTo>
                  <a:pt x="342900" y="0"/>
                </a:moveTo>
                <a:lnTo>
                  <a:pt x="342900" y="350520"/>
                </a:lnTo>
                <a:lnTo>
                  <a:pt x="701040" y="754380"/>
                </a:lnTo>
                <a:lnTo>
                  <a:pt x="701040" y="1120140"/>
                </a:lnTo>
                <a:lnTo>
                  <a:pt x="350520" y="1516380"/>
                </a:lnTo>
                <a:lnTo>
                  <a:pt x="0" y="1897380"/>
                </a:lnTo>
                <a:lnTo>
                  <a:pt x="0" y="2293620"/>
                </a:lnTo>
                <a:lnTo>
                  <a:pt x="342900" y="2659380"/>
                </a:lnTo>
              </a:path>
            </a:pathLst>
          </a:custGeom>
          <a:noFill/>
          <a:ln w="38100">
            <a:solidFill>
              <a:srgbClr val="FF0000"/>
            </a:solidFill>
            <a:headEnd type="stealth"/>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
          <p:cNvSpPr/>
          <p:nvPr/>
        </p:nvSpPr>
        <p:spPr>
          <a:xfrm>
            <a:off x="5731520" y="1023497"/>
            <a:ext cx="960519" cy="369332"/>
          </a:xfrm>
          <a:prstGeom prst="rect">
            <a:avLst/>
          </a:prstGeom>
        </p:spPr>
        <p:txBody>
          <a:bodyPr wrap="none">
            <a:spAutoFit/>
          </a:bodyPr>
          <a:lstStyle/>
          <a:p>
            <a:r>
              <a:rPr lang="en-US" altLang="ja-JP" dirty="0" err="1"/>
              <a:t>i</a:t>
            </a:r>
            <a:r>
              <a:rPr lang="en-US" altLang="ja-JP" dirty="0"/>
              <a:t> </a:t>
            </a:r>
            <a:r>
              <a:rPr lang="ja-JP" altLang="en-US" dirty="0" smtClean="0"/>
              <a:t>行目</a:t>
            </a:r>
            <a:r>
              <a:rPr lang="ja-JP" altLang="en-US" dirty="0"/>
              <a:t>→</a:t>
            </a:r>
          </a:p>
        </p:txBody>
      </p:sp>
      <p:sp>
        <p:nvSpPr>
          <p:cNvPr id="15" name="正方形/長方形 14"/>
          <p:cNvSpPr/>
          <p:nvPr/>
        </p:nvSpPr>
        <p:spPr>
          <a:xfrm>
            <a:off x="8791699" y="1023497"/>
            <a:ext cx="960519" cy="369332"/>
          </a:xfrm>
          <a:prstGeom prst="rect">
            <a:avLst/>
          </a:prstGeom>
        </p:spPr>
        <p:txBody>
          <a:bodyPr wrap="none">
            <a:spAutoFit/>
          </a:bodyPr>
          <a:lstStyle/>
          <a:p>
            <a:r>
              <a:rPr lang="en-US" altLang="ja-JP" dirty="0" err="1"/>
              <a:t>i</a:t>
            </a:r>
            <a:r>
              <a:rPr lang="en-US" altLang="ja-JP" dirty="0"/>
              <a:t> </a:t>
            </a:r>
            <a:r>
              <a:rPr lang="ja-JP" altLang="en-US" dirty="0" smtClean="0"/>
              <a:t>行目</a:t>
            </a:r>
            <a:r>
              <a:rPr lang="ja-JP" altLang="en-US" dirty="0"/>
              <a:t>→</a:t>
            </a:r>
          </a:p>
        </p:txBody>
      </p:sp>
    </p:spTree>
    <p:extLst>
      <p:ext uri="{BB962C8B-B14F-4D97-AF65-F5344CB8AC3E}">
        <p14:creationId xmlns:p14="http://schemas.microsoft.com/office/powerpoint/2010/main" val="1077139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lang="ja-JP" altLang="en-US" dirty="0"/>
              <a:t>実装例 </a:t>
            </a:r>
            <a:r>
              <a:rPr lang="en-US" altLang="ja-JP" dirty="0"/>
              <a:t>– </a:t>
            </a:r>
            <a:r>
              <a:rPr lang="ja-JP" altLang="en-US" dirty="0"/>
              <a:t>プログラミング課題として出題します</a:t>
            </a:r>
            <a:endParaRPr kumimoji="1" lang="ja-JP" altLang="en-US" dirty="0"/>
          </a:p>
        </p:txBody>
      </p:sp>
      <p:pic>
        <p:nvPicPr>
          <p:cNvPr id="4" name="図 3"/>
          <p:cNvPicPr>
            <a:picLocks noChangeAspect="1"/>
          </p:cNvPicPr>
          <p:nvPr/>
        </p:nvPicPr>
        <p:blipFill>
          <a:blip r:embed="rId2"/>
          <a:stretch>
            <a:fillRect/>
          </a:stretch>
        </p:blipFill>
        <p:spPr>
          <a:xfrm>
            <a:off x="375955" y="1400027"/>
            <a:ext cx="4018245" cy="5111444"/>
          </a:xfrm>
          <a:prstGeom prst="rect">
            <a:avLst/>
          </a:prstGeom>
        </p:spPr>
      </p:pic>
      <p:pic>
        <p:nvPicPr>
          <p:cNvPr id="5" name="図 4"/>
          <p:cNvPicPr>
            <a:picLocks noChangeAspect="1"/>
          </p:cNvPicPr>
          <p:nvPr/>
        </p:nvPicPr>
        <p:blipFill>
          <a:blip r:embed="rId3"/>
          <a:stretch>
            <a:fillRect/>
          </a:stretch>
        </p:blipFill>
        <p:spPr>
          <a:xfrm>
            <a:off x="4492223" y="1384300"/>
            <a:ext cx="4032920" cy="5105400"/>
          </a:xfrm>
          <a:prstGeom prst="rect">
            <a:avLst/>
          </a:prstGeom>
        </p:spPr>
      </p:pic>
    </p:spTree>
    <p:extLst>
      <p:ext uri="{BB962C8B-B14F-4D97-AF65-F5344CB8AC3E}">
        <p14:creationId xmlns:p14="http://schemas.microsoft.com/office/powerpoint/2010/main" val="78635897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374031" y="3324225"/>
            <a:ext cx="11284569" cy="2514600"/>
          </a:xfrm>
        </p:spPr>
        <p:txBody>
          <a:bodyPr>
            <a:normAutofit/>
          </a:bodyPr>
          <a:lstStyle/>
          <a:p>
            <a:pPr algn="r"/>
            <a:r>
              <a:rPr lang="ja-JP" altLang="en-US" b="1" dirty="0" smtClean="0"/>
              <a:t>同画像処理の例</a:t>
            </a:r>
            <a:r>
              <a:rPr lang="en-US" altLang="ja-JP" b="1" dirty="0" smtClean="0"/>
              <a:t/>
            </a:r>
            <a:br>
              <a:rPr lang="en-US" altLang="ja-JP" b="1" dirty="0" smtClean="0"/>
            </a:br>
            <a:r>
              <a:rPr lang="ja-JP" altLang="en-US" b="1" dirty="0" smtClean="0"/>
              <a:t>野球</a:t>
            </a:r>
            <a:r>
              <a:rPr lang="ja-JP" altLang="en-US" b="1" dirty="0" smtClean="0"/>
              <a:t>ボール</a:t>
            </a:r>
            <a:r>
              <a:rPr lang="ja-JP" altLang="en-US" b="1" dirty="0"/>
              <a:t>の</a:t>
            </a:r>
            <a:r>
              <a:rPr lang="ja-JP" altLang="en-US" b="1" dirty="0" smtClean="0"/>
              <a:t>回転速度・回転軸推定</a:t>
            </a:r>
            <a:endParaRPr kumimoji="1" lang="ja-JP" altLang="en-US" b="1" dirty="0"/>
          </a:p>
        </p:txBody>
      </p:sp>
    </p:spTree>
    <p:extLst>
      <p:ext uri="{BB962C8B-B14F-4D97-AF65-F5344CB8AC3E}">
        <p14:creationId xmlns:p14="http://schemas.microsoft.com/office/powerpoint/2010/main" val="64112599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698211" y="213600"/>
            <a:ext cx="10181165" cy="696232"/>
          </a:xfrm>
        </p:spPr>
        <p:txBody>
          <a:bodyPr>
            <a:noAutofit/>
          </a:bodyPr>
          <a:lstStyle/>
          <a:p>
            <a:pPr lvl="0"/>
            <a:r>
              <a:rPr lang="en-US" altLang="ja-JP" sz="2400" dirty="0">
                <a:latin typeface="游ゴシック" panose="020B0400000000000000" pitchFamily="50" charset="-128"/>
                <a:ea typeface="游ゴシック" panose="020B0400000000000000" pitchFamily="50" charset="-128"/>
              </a:rPr>
              <a:t>Automatic spin measurements for pitched Baseballs via consumer-grade high-speed cameras, </a:t>
            </a:r>
            <a:r>
              <a:rPr kumimoji="0" lang="ja-JP" altLang="ja-JP" sz="2400" dirty="0">
                <a:solidFill>
                  <a:srgbClr val="222222"/>
                </a:solidFill>
                <a:latin typeface="游ゴシック" panose="020B0400000000000000" pitchFamily="50" charset="-128"/>
                <a:ea typeface="游ゴシック" panose="020B0400000000000000" pitchFamily="50" charset="-128"/>
              </a:rPr>
              <a:t>Signal, Image and Video Processing</a:t>
            </a:r>
            <a:r>
              <a:rPr kumimoji="0" lang="en-US" altLang="ja-JP" sz="2400" dirty="0">
                <a:solidFill>
                  <a:srgbClr val="222222"/>
                </a:solidFill>
                <a:latin typeface="游ゴシック" panose="020B0400000000000000" pitchFamily="50" charset="-128"/>
                <a:ea typeface="游ゴシック" panose="020B0400000000000000" pitchFamily="50" charset="-128"/>
              </a:rPr>
              <a:t> 2017.</a:t>
            </a:r>
            <a:r>
              <a:rPr kumimoji="0" lang="ja-JP" altLang="ja-JP" sz="2400" dirty="0">
                <a:latin typeface="游ゴシック" panose="020B0400000000000000" pitchFamily="50" charset="-128"/>
                <a:ea typeface="游ゴシック" panose="020B0400000000000000" pitchFamily="50" charset="-128"/>
              </a:rPr>
              <a:t> </a:t>
            </a:r>
            <a:endParaRPr lang="ja-JP" altLang="en-US" sz="2400" dirty="0">
              <a:latin typeface="游ゴシック" panose="020B0400000000000000" pitchFamily="50" charset="-128"/>
              <a:ea typeface="游ゴシック" panose="020B0400000000000000" pitchFamily="50" charset="-128"/>
            </a:endParaRPr>
          </a:p>
        </p:txBody>
      </p:sp>
      <p:sp>
        <p:nvSpPr>
          <p:cNvPr id="4" name="コンテンツ プレースホルダー 2"/>
          <p:cNvSpPr txBox="1">
            <a:spLocks/>
          </p:cNvSpPr>
          <p:nvPr/>
        </p:nvSpPr>
        <p:spPr>
          <a:xfrm>
            <a:off x="1698211" y="1407029"/>
            <a:ext cx="9875735" cy="1136328"/>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nSpc>
                <a:spcPct val="100000"/>
              </a:lnSpc>
              <a:spcBef>
                <a:spcPts val="1200"/>
              </a:spcBef>
              <a:buNone/>
            </a:pPr>
            <a:r>
              <a:rPr lang="ja-JP" altLang="en-US" b="1" dirty="0">
                <a:latin typeface="游ゴシック" panose="020B0400000000000000" pitchFamily="50" charset="-128"/>
                <a:ea typeface="游ゴシック" panose="020B0400000000000000" pitchFamily="50" charset="-128"/>
              </a:rPr>
              <a:t>背景 </a:t>
            </a:r>
            <a:r>
              <a:rPr lang="en-US" altLang="ja-JP" dirty="0">
                <a:latin typeface="游ゴシック" panose="020B0400000000000000" pitchFamily="50" charset="-128"/>
                <a:ea typeface="游ゴシック" panose="020B0400000000000000" pitchFamily="50" charset="-128"/>
              </a:rPr>
              <a:t>: </a:t>
            </a:r>
            <a:r>
              <a:rPr lang="ja-JP" altLang="en-US" dirty="0">
                <a:latin typeface="游ゴシック" panose="020B0400000000000000" pitchFamily="50" charset="-128"/>
                <a:ea typeface="游ゴシック" panose="020B0400000000000000" pitchFamily="50" charset="-128"/>
              </a:rPr>
              <a:t>野球は多くのプロ・アマ競技者が楽しんでいる国民的スポーツ</a:t>
            </a:r>
            <a:r>
              <a:rPr lang="en-US" altLang="ja-JP" dirty="0">
                <a:latin typeface="游ゴシック" panose="020B0400000000000000" pitchFamily="50" charset="-128"/>
                <a:ea typeface="游ゴシック" panose="020B0400000000000000" pitchFamily="50" charset="-128"/>
              </a:rPr>
              <a:t> </a:t>
            </a:r>
          </a:p>
          <a:p>
            <a:pPr marL="0" indent="0">
              <a:lnSpc>
                <a:spcPct val="100000"/>
              </a:lnSpc>
              <a:spcBef>
                <a:spcPts val="1200"/>
              </a:spcBef>
              <a:buNone/>
            </a:pPr>
            <a:r>
              <a:rPr lang="ja-JP" altLang="en-US" b="1" dirty="0">
                <a:latin typeface="游ゴシック" panose="020B0400000000000000" pitchFamily="50" charset="-128"/>
                <a:ea typeface="游ゴシック" panose="020B0400000000000000" pitchFamily="50" charset="-128"/>
              </a:rPr>
              <a:t>課題</a:t>
            </a:r>
            <a:r>
              <a:rPr lang="ja-JP" altLang="en-US" dirty="0">
                <a:latin typeface="游ゴシック" panose="020B0400000000000000" pitchFamily="50" charset="-128"/>
                <a:ea typeface="游ゴシック" panose="020B0400000000000000" pitchFamily="50" charset="-128"/>
              </a:rPr>
              <a:t> </a:t>
            </a:r>
            <a:r>
              <a:rPr lang="en-US" altLang="ja-JP" dirty="0">
                <a:latin typeface="游ゴシック" panose="020B0400000000000000" pitchFamily="50" charset="-128"/>
                <a:ea typeface="游ゴシック" panose="020B0400000000000000" pitchFamily="50" charset="-128"/>
              </a:rPr>
              <a:t>: </a:t>
            </a:r>
            <a:r>
              <a:rPr lang="ja-JP" altLang="en-US" dirty="0">
                <a:latin typeface="游ゴシック" panose="020B0400000000000000" pitchFamily="50" charset="-128"/>
                <a:ea typeface="游ゴシック" panose="020B0400000000000000" pitchFamily="50" charset="-128"/>
              </a:rPr>
              <a:t>変化球の</a:t>
            </a:r>
            <a:r>
              <a:rPr lang="ja-JP" altLang="en-US" b="1" dirty="0">
                <a:solidFill>
                  <a:srgbClr val="FF0000"/>
                </a:solidFill>
                <a:latin typeface="游ゴシック" panose="020B0400000000000000" pitchFamily="50" charset="-128"/>
                <a:ea typeface="游ゴシック" panose="020B0400000000000000" pitchFamily="50" charset="-128"/>
              </a:rPr>
              <a:t>回転軸・回転速度</a:t>
            </a:r>
            <a:r>
              <a:rPr lang="ja-JP" altLang="en-US" dirty="0">
                <a:latin typeface="游ゴシック" panose="020B0400000000000000" pitchFamily="50" charset="-128"/>
                <a:ea typeface="游ゴシック" panose="020B0400000000000000" pitchFamily="50" charset="-128"/>
              </a:rPr>
              <a:t>を手軽に知ることは難しい</a:t>
            </a:r>
            <a:endParaRPr lang="en-US" altLang="ja-JP" dirty="0">
              <a:latin typeface="游ゴシック" panose="020B0400000000000000" pitchFamily="50" charset="-128"/>
              <a:ea typeface="游ゴシック" panose="020B0400000000000000" pitchFamily="50" charset="-128"/>
            </a:endParaRPr>
          </a:p>
          <a:p>
            <a:pPr marL="0" indent="0">
              <a:lnSpc>
                <a:spcPct val="100000"/>
              </a:lnSpc>
              <a:spcBef>
                <a:spcPts val="1200"/>
              </a:spcBef>
              <a:buNone/>
            </a:pPr>
            <a:r>
              <a:rPr lang="ja-JP" altLang="en-US" b="1" dirty="0">
                <a:latin typeface="游ゴシック" panose="020B0400000000000000" pitchFamily="50" charset="-128"/>
                <a:ea typeface="游ゴシック" panose="020B0400000000000000" pitchFamily="50" charset="-128"/>
              </a:rPr>
              <a:t>提案 </a:t>
            </a:r>
            <a:r>
              <a:rPr lang="en-US" altLang="ja-JP" dirty="0">
                <a:latin typeface="游ゴシック" panose="020B0400000000000000" pitchFamily="50" charset="-128"/>
                <a:ea typeface="游ゴシック" panose="020B0400000000000000" pitchFamily="50" charset="-128"/>
              </a:rPr>
              <a:t>: </a:t>
            </a:r>
            <a:r>
              <a:rPr lang="ja-JP" altLang="en-US" dirty="0">
                <a:latin typeface="游ゴシック" panose="020B0400000000000000" pitchFamily="50" charset="-128"/>
                <a:ea typeface="游ゴシック" panose="020B0400000000000000" pitchFamily="50" charset="-128"/>
              </a:rPr>
              <a:t>消費者レベルの高速度カメラにより回転推定を</a:t>
            </a:r>
            <a:endParaRPr lang="en-US" altLang="ja-JP" dirty="0">
              <a:latin typeface="游ゴシック" panose="020B0400000000000000" pitchFamily="50" charset="-128"/>
              <a:ea typeface="游ゴシック" panose="020B0400000000000000" pitchFamily="50" charset="-128"/>
            </a:endParaRPr>
          </a:p>
        </p:txBody>
      </p:sp>
      <p:sp>
        <p:nvSpPr>
          <p:cNvPr id="6" name="Rectangle 5"/>
          <p:cNvSpPr>
            <a:spLocks noChangeArrowheads="1"/>
          </p:cNvSpPr>
          <p:nvPr/>
        </p:nvSpPr>
        <p:spPr bwMode="auto">
          <a:xfrm>
            <a:off x="6095968" y="120134"/>
            <a:ext cx="65"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algn="just" defTabSz="1219170" eaLnBrk="0" fontAlgn="base" hangingPunct="0">
              <a:spcBef>
                <a:spcPct val="0"/>
              </a:spcBef>
              <a:spcAft>
                <a:spcPct val="0"/>
              </a:spcAft>
            </a:pPr>
            <a:endParaRPr kumimoji="0" lang="ja-JP" altLang="ja-JP" sz="2400" dirty="0">
              <a:latin typeface="Arial" panose="020B0604020202020204" pitchFamily="34" charset="0"/>
            </a:endParaRPr>
          </a:p>
        </p:txBody>
      </p:sp>
      <p:pic>
        <p:nvPicPr>
          <p:cNvPr id="7" name="図 6"/>
          <p:cNvPicPr>
            <a:picLocks noChangeAspect="1"/>
          </p:cNvPicPr>
          <p:nvPr/>
        </p:nvPicPr>
        <p:blipFill>
          <a:blip r:embed="rId2"/>
          <a:stretch>
            <a:fillRect/>
          </a:stretch>
        </p:blipFill>
        <p:spPr>
          <a:xfrm>
            <a:off x="1698211" y="2708458"/>
            <a:ext cx="7537268" cy="3946343"/>
          </a:xfrm>
          <a:prstGeom prst="rect">
            <a:avLst/>
          </a:prstGeom>
        </p:spPr>
      </p:pic>
      <p:pic>
        <p:nvPicPr>
          <p:cNvPr id="17" name="Picture 2" descr="http://www.igl.ise.shibaura-it.ac.jp/image/2017spinEstim.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520656" y="120134"/>
            <a:ext cx="1177555" cy="8831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6412242"/>
      </p:ext>
    </p:extLst>
  </p:cSld>
  <p:clrMapOvr>
    <a:masterClrMapping/>
  </p:clrMapOvr>
  <mc:AlternateContent xmlns:mc="http://schemas.openxmlformats.org/markup-compatibility/2006" xmlns:p14="http://schemas.microsoft.com/office/powerpoint/2010/main">
    <mc:Choice Requires="p14">
      <p:transition p14:dur="250" advClick="0" advTm="10000">
        <p:fade/>
      </p:transition>
    </mc:Choice>
    <mc:Fallback xmlns="">
      <p:transition advClick="0" advTm="10000">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83220" y="263526"/>
            <a:ext cx="11708780" cy="733270"/>
          </a:xfrm>
        </p:spPr>
        <p:txBody>
          <a:bodyPr/>
          <a:lstStyle/>
          <a:p>
            <a:r>
              <a:rPr kumimoji="1" lang="ja-JP" altLang="en-US" dirty="0" smtClean="0"/>
              <a:t>動画中の動く物体の抽出</a:t>
            </a:r>
            <a:endParaRPr kumimoji="1" lang="ja-JP" altLang="en-US" dirty="0"/>
          </a:p>
        </p:txBody>
      </p:sp>
      <p:sp>
        <p:nvSpPr>
          <p:cNvPr id="3" name="コンテンツ プレースホルダー 2"/>
          <p:cNvSpPr>
            <a:spLocks noGrp="1"/>
          </p:cNvSpPr>
          <p:nvPr>
            <p:ph idx="1"/>
          </p:nvPr>
        </p:nvSpPr>
        <p:spPr>
          <a:xfrm>
            <a:off x="483220" y="996796"/>
            <a:ext cx="11708780" cy="1434347"/>
          </a:xfrm>
        </p:spPr>
        <p:txBody>
          <a:bodyPr>
            <a:normAutofit/>
          </a:bodyPr>
          <a:lstStyle/>
          <a:p>
            <a:r>
              <a:rPr kumimoji="1" lang="ja-JP" altLang="en-US" sz="2000" dirty="0" smtClean="0"/>
              <a:t>三脚による固定を仮定</a:t>
            </a:r>
            <a:endParaRPr kumimoji="1" lang="en-US" altLang="ja-JP" sz="2000" dirty="0" smtClean="0"/>
          </a:p>
          <a:p>
            <a:r>
              <a:rPr lang="ja-JP" altLang="en-US" sz="2000" dirty="0" smtClean="0"/>
              <a:t>動画内で動く物体に関する画素のみを抽出したい</a:t>
            </a:r>
            <a:r>
              <a:rPr lang="ja-JP" altLang="en-US" sz="2000" dirty="0"/>
              <a:t>・・</a:t>
            </a:r>
            <a:r>
              <a:rPr lang="ja-JP" altLang="en-US" sz="2000" dirty="0" smtClean="0"/>
              <a:t>・</a:t>
            </a:r>
            <a:endParaRPr lang="en-US" altLang="ja-JP" sz="2000" dirty="0" smtClean="0"/>
          </a:p>
        </p:txBody>
      </p:sp>
      <p:grpSp>
        <p:nvGrpSpPr>
          <p:cNvPr id="8" name="グループ化 7"/>
          <p:cNvGrpSpPr/>
          <p:nvPr/>
        </p:nvGrpSpPr>
        <p:grpSpPr>
          <a:xfrm>
            <a:off x="1232808" y="3273582"/>
            <a:ext cx="9115878" cy="3468569"/>
            <a:chOff x="637722" y="2532743"/>
            <a:chExt cx="10795886" cy="4107808"/>
          </a:xfrm>
        </p:grpSpPr>
        <p:pic>
          <p:nvPicPr>
            <p:cNvPr id="4" name="愛宕data1_curce1_1">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637722" y="2532743"/>
              <a:ext cx="2852644" cy="4107808"/>
            </a:xfrm>
            <a:prstGeom prst="rect">
              <a:avLst/>
            </a:prstGeom>
          </p:spPr>
        </p:pic>
        <p:pic>
          <p:nvPicPr>
            <p:cNvPr id="5" name="愛宕data1_curce1_2">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7"/>
            <a:stretch>
              <a:fillRect/>
            </a:stretch>
          </p:blipFill>
          <p:spPr>
            <a:xfrm>
              <a:off x="8580964" y="2532743"/>
              <a:ext cx="2852644" cy="4107808"/>
            </a:xfrm>
            <a:prstGeom prst="rect">
              <a:avLst/>
            </a:prstGeom>
          </p:spPr>
        </p:pic>
        <p:sp>
          <p:nvSpPr>
            <p:cNvPr id="6" name="右矢印 5"/>
            <p:cNvSpPr/>
            <p:nvPr/>
          </p:nvSpPr>
          <p:spPr>
            <a:xfrm>
              <a:off x="3849307" y="4281847"/>
              <a:ext cx="4397829" cy="609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sp>
        <p:nvSpPr>
          <p:cNvPr id="9" name="正方形/長方形 8"/>
          <p:cNvSpPr/>
          <p:nvPr/>
        </p:nvSpPr>
        <p:spPr>
          <a:xfrm>
            <a:off x="551561" y="1964084"/>
            <a:ext cx="8186857" cy="1200329"/>
          </a:xfrm>
          <a:prstGeom prst="rect">
            <a:avLst/>
          </a:prstGeom>
        </p:spPr>
        <p:txBody>
          <a:bodyPr wrap="none">
            <a:spAutoFit/>
          </a:bodyPr>
          <a:lstStyle/>
          <a:p>
            <a:r>
              <a:rPr lang="en-US" altLang="ja-JP" sz="2400" b="1" dirty="0">
                <a:latin typeface="游ゴシック" panose="020B0400000000000000" pitchFamily="50" charset="-128"/>
                <a:ea typeface="游ゴシック" panose="020B0400000000000000" pitchFamily="50" charset="-128"/>
                <a:sym typeface="Wingdings" panose="05000000000000000000" pitchFamily="2" charset="2"/>
              </a:rPr>
              <a:t></a:t>
            </a:r>
            <a:r>
              <a:rPr lang="ja-JP" altLang="en-US" sz="2400" b="1" dirty="0">
                <a:latin typeface="游ゴシック" panose="020B0400000000000000" pitchFamily="50" charset="-128"/>
                <a:ea typeface="游ゴシック" panose="020B0400000000000000" pitchFamily="50" charset="-128"/>
                <a:sym typeface="Wingdings" panose="05000000000000000000" pitchFamily="2" charset="2"/>
              </a:rPr>
              <a:t>背景</a:t>
            </a:r>
            <a:r>
              <a:rPr lang="ja-JP" altLang="en-US" sz="2400" b="1" dirty="0" smtClean="0">
                <a:latin typeface="游ゴシック" panose="020B0400000000000000" pitchFamily="50" charset="-128"/>
                <a:ea typeface="游ゴシック" panose="020B0400000000000000" pitchFamily="50" charset="-128"/>
                <a:sym typeface="Wingdings" panose="05000000000000000000" pitchFamily="2" charset="2"/>
              </a:rPr>
              <a:t>差分方</a:t>
            </a:r>
            <a:endParaRPr lang="en-US" altLang="ja-JP" sz="2400" b="1" dirty="0" smtClean="0">
              <a:latin typeface="游ゴシック" panose="020B0400000000000000" pitchFamily="50" charset="-128"/>
              <a:ea typeface="游ゴシック" panose="020B0400000000000000" pitchFamily="50" charset="-128"/>
              <a:sym typeface="Wingdings" panose="05000000000000000000" pitchFamily="2" charset="2"/>
            </a:endParaRPr>
          </a:p>
          <a:p>
            <a:r>
              <a:rPr lang="ja-JP" altLang="en-US" sz="2400" dirty="0" smtClean="0">
                <a:latin typeface="游ゴシック" panose="020B0400000000000000" pitchFamily="50" charset="-128"/>
                <a:ea typeface="游ゴシック" panose="020B0400000000000000" pitchFamily="50" charset="-128"/>
                <a:sym typeface="Wingdings" panose="05000000000000000000" pitchFamily="2" charset="2"/>
              </a:rPr>
              <a:t>背景画像（動画の平均画像など）を作成</a:t>
            </a:r>
            <a:endParaRPr lang="en-US" altLang="ja-JP" sz="2400" dirty="0" smtClean="0">
              <a:latin typeface="游ゴシック" panose="020B0400000000000000" pitchFamily="50" charset="-128"/>
              <a:ea typeface="游ゴシック" panose="020B0400000000000000" pitchFamily="50" charset="-128"/>
              <a:sym typeface="Wingdings" panose="05000000000000000000" pitchFamily="2" charset="2"/>
            </a:endParaRPr>
          </a:p>
          <a:p>
            <a:r>
              <a:rPr lang="ja-JP" altLang="en-US" sz="2400" dirty="0">
                <a:latin typeface="游ゴシック" panose="020B0400000000000000" pitchFamily="50" charset="-128"/>
                <a:ea typeface="游ゴシック" panose="020B0400000000000000" pitchFamily="50" charset="-128"/>
                <a:sym typeface="Wingdings" panose="05000000000000000000" pitchFamily="2" charset="2"/>
              </a:rPr>
              <a:t>背景</a:t>
            </a:r>
            <a:r>
              <a:rPr lang="ja-JP" altLang="en-US" sz="2400" dirty="0" smtClean="0">
                <a:latin typeface="游ゴシック" panose="020B0400000000000000" pitchFamily="50" charset="-128"/>
                <a:ea typeface="游ゴシック" panose="020B0400000000000000" pitchFamily="50" charset="-128"/>
                <a:sym typeface="Wingdings" panose="05000000000000000000" pitchFamily="2" charset="2"/>
              </a:rPr>
              <a:t>画像</a:t>
            </a:r>
            <a:r>
              <a:rPr lang="ja-JP" altLang="en-US" sz="2400" dirty="0">
                <a:latin typeface="游ゴシック" panose="020B0400000000000000" pitchFamily="50" charset="-128"/>
                <a:ea typeface="游ゴシック" panose="020B0400000000000000" pitchFamily="50" charset="-128"/>
                <a:sym typeface="Wingdings" panose="05000000000000000000" pitchFamily="2" charset="2"/>
              </a:rPr>
              <a:t>との</a:t>
            </a:r>
            <a:r>
              <a:rPr lang="ja-JP" altLang="en-US" sz="2400" dirty="0" smtClean="0">
                <a:latin typeface="游ゴシック" panose="020B0400000000000000" pitchFamily="50" charset="-128"/>
                <a:ea typeface="游ゴシック" panose="020B0400000000000000" pitchFamily="50" charset="-128"/>
                <a:sym typeface="Wingdings" panose="05000000000000000000" pitchFamily="2" charset="2"/>
              </a:rPr>
              <a:t>差が閾値以上なら動きのある画素として抽出</a:t>
            </a:r>
            <a:endParaRPr lang="en-US" altLang="ja-JP" sz="2400" dirty="0">
              <a:latin typeface="游ゴシック" panose="020B0400000000000000" pitchFamily="50" charset="-128"/>
              <a:ea typeface="游ゴシック" panose="020B0400000000000000" pitchFamily="50" charset="-128"/>
            </a:endParaRPr>
          </a:p>
        </p:txBody>
      </p:sp>
      <p:pic>
        <p:nvPicPr>
          <p:cNvPr id="10" name="図 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644990" y="3273581"/>
            <a:ext cx="2291513" cy="3448962"/>
          </a:xfrm>
          <a:prstGeom prst="rect">
            <a:avLst/>
          </a:prstGeom>
        </p:spPr>
      </p:pic>
    </p:spTree>
    <p:extLst>
      <p:ext uri="{BB962C8B-B14F-4D97-AF65-F5344CB8AC3E}">
        <p14:creationId xmlns:p14="http://schemas.microsoft.com/office/powerpoint/2010/main" val="614280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4"/>
                </p:tgtEl>
              </p:cMediaNode>
            </p:video>
            <p:video>
              <p:cMediaNode vol="80000">
                <p:cTn id="12" fill="hold" display="0">
                  <p:stCondLst>
                    <p:cond delay="indefinite"/>
                  </p:stCondLst>
                </p:cTn>
                <p:tgtEl>
                  <p:spTgt spid="5"/>
                </p:tgtEl>
              </p:cMediaNode>
            </p:video>
          </p:childTnLst>
        </p:cTn>
      </p:par>
    </p:tnLst>
    <p:bldLst>
      <p:bldP spid="9"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7C7820F-CD19-4A6C-93E8-260BD1F24BD0}"/>
              </a:ext>
            </a:extLst>
          </p:cNvPr>
          <p:cNvSpPr>
            <a:spLocks noGrp="1"/>
          </p:cNvSpPr>
          <p:nvPr>
            <p:ph type="title"/>
          </p:nvPr>
        </p:nvSpPr>
        <p:spPr/>
        <p:txBody>
          <a:bodyPr/>
          <a:lstStyle/>
          <a:p>
            <a:r>
              <a:rPr kumimoji="1" lang="ja-JP" altLang="en-US" dirty="0" smtClean="0"/>
              <a:t>動画中の</a:t>
            </a:r>
            <a:r>
              <a:rPr lang="ja-JP" altLang="en-US" dirty="0" smtClean="0"/>
              <a:t>ボール </a:t>
            </a:r>
            <a:r>
              <a:rPr lang="en-US" altLang="ja-JP" dirty="0" smtClean="0"/>
              <a:t>(</a:t>
            </a:r>
            <a:r>
              <a:rPr lang="ja-JP" altLang="en-US" dirty="0" smtClean="0"/>
              <a:t>円</a:t>
            </a:r>
            <a:r>
              <a:rPr lang="en-US" altLang="ja-JP" dirty="0" smtClean="0"/>
              <a:t>)</a:t>
            </a:r>
            <a:r>
              <a:rPr lang="ja-JP" altLang="en-US" dirty="0" err="1" smtClean="0"/>
              <a:t>の抽</a:t>
            </a:r>
            <a:r>
              <a:rPr lang="ja-JP" altLang="en-US" dirty="0" smtClean="0"/>
              <a:t>出</a:t>
            </a:r>
            <a:endParaRPr kumimoji="1" lang="ja-JP" altLang="en-US" dirty="0"/>
          </a:p>
        </p:txBody>
      </p:sp>
      <p:pic>
        <p:nvPicPr>
          <p:cNvPr id="4" name="愛宕data1_curce1_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595730" y="3273582"/>
            <a:ext cx="2408728" cy="3468569"/>
          </a:xfrm>
          <a:prstGeom prst="rect">
            <a:avLst/>
          </a:prstGeom>
        </p:spPr>
      </p:pic>
      <p:pic>
        <p:nvPicPr>
          <p:cNvPr id="6" name="愛宕data1_curce1_4">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6"/>
          <a:stretch>
            <a:fillRect/>
          </a:stretch>
        </p:blipFill>
        <p:spPr>
          <a:xfrm>
            <a:off x="4109166" y="3274993"/>
            <a:ext cx="2407748" cy="3467157"/>
          </a:xfrm>
          <a:prstGeom prst="rect">
            <a:avLst/>
          </a:prstGeom>
        </p:spPr>
      </p:pic>
      <p:sp>
        <p:nvSpPr>
          <p:cNvPr id="7" name="コンテンツ プレースホルダー 6"/>
          <p:cNvSpPr>
            <a:spLocks noGrp="1"/>
          </p:cNvSpPr>
          <p:nvPr>
            <p:ph idx="1"/>
          </p:nvPr>
        </p:nvSpPr>
        <p:spPr>
          <a:xfrm>
            <a:off x="278781" y="1343723"/>
            <a:ext cx="11708780" cy="601192"/>
          </a:xfrm>
        </p:spPr>
        <p:txBody>
          <a:bodyPr>
            <a:normAutofit/>
          </a:bodyPr>
          <a:lstStyle/>
          <a:p>
            <a:r>
              <a:rPr kumimoji="1" lang="ja-JP" altLang="en-US" sz="2400" dirty="0" smtClean="0"/>
              <a:t>動画から円状の領域を抽出したい</a:t>
            </a:r>
            <a:r>
              <a:rPr kumimoji="1" lang="en-US" altLang="ja-JP" sz="2400" dirty="0" smtClean="0"/>
              <a:t>…</a:t>
            </a:r>
          </a:p>
        </p:txBody>
      </p:sp>
      <p:sp>
        <p:nvSpPr>
          <p:cNvPr id="8" name="正方形/長方形 7"/>
          <p:cNvSpPr/>
          <p:nvPr/>
        </p:nvSpPr>
        <p:spPr>
          <a:xfrm>
            <a:off x="464475" y="1953508"/>
            <a:ext cx="11059868" cy="830997"/>
          </a:xfrm>
          <a:prstGeom prst="rect">
            <a:avLst/>
          </a:prstGeom>
        </p:spPr>
        <p:txBody>
          <a:bodyPr wrap="square">
            <a:spAutoFit/>
          </a:bodyPr>
          <a:lstStyle/>
          <a:p>
            <a:r>
              <a:rPr lang="ja-JP" altLang="en-US" sz="2400" dirty="0" smtClean="0">
                <a:latin typeface="游ゴシック" panose="020B0400000000000000" pitchFamily="50" charset="-128"/>
                <a:ea typeface="游ゴシック" panose="020B0400000000000000" pitchFamily="50" charset="-128"/>
                <a:sym typeface="Wingdings" panose="05000000000000000000" pitchFamily="2" charset="2"/>
              </a:rPr>
              <a:t>方法１</a:t>
            </a:r>
            <a:r>
              <a:rPr lang="en-US" altLang="ja-JP" sz="2400" dirty="0" smtClean="0">
                <a:latin typeface="游ゴシック" panose="020B0400000000000000" pitchFamily="50" charset="-128"/>
                <a:ea typeface="游ゴシック" panose="020B0400000000000000" pitchFamily="50" charset="-128"/>
                <a:sym typeface="Wingdings" panose="05000000000000000000" pitchFamily="2" charset="2"/>
              </a:rPr>
              <a:t> </a:t>
            </a:r>
            <a:r>
              <a:rPr lang="ja-JP" altLang="en-US" sz="2400" b="1" dirty="0" smtClean="0">
                <a:latin typeface="游ゴシック" panose="020B0400000000000000" pitchFamily="50" charset="-128"/>
                <a:ea typeface="游ゴシック" panose="020B0400000000000000" pitchFamily="50" charset="-128"/>
                <a:sym typeface="Wingdings" panose="05000000000000000000" pitchFamily="2" charset="2"/>
              </a:rPr>
              <a:t>テンプレートマッチング</a:t>
            </a:r>
            <a:r>
              <a:rPr lang="ja-JP" altLang="en-US" sz="2400" dirty="0" smtClean="0">
                <a:latin typeface="游ゴシック" panose="020B0400000000000000" pitchFamily="50" charset="-128"/>
                <a:ea typeface="游ゴシック" panose="020B0400000000000000" pitchFamily="50" charset="-128"/>
                <a:sym typeface="Wingdings" panose="05000000000000000000" pitchFamily="2" charset="2"/>
              </a:rPr>
              <a:t> </a:t>
            </a:r>
            <a:r>
              <a:rPr lang="en-US" altLang="ja-JP" sz="2400" dirty="0" smtClean="0">
                <a:latin typeface="游ゴシック" panose="020B0400000000000000" pitchFamily="50" charset="-128"/>
                <a:ea typeface="游ゴシック" panose="020B0400000000000000" pitchFamily="50" charset="-128"/>
                <a:sym typeface="Wingdings" panose="05000000000000000000" pitchFamily="2" charset="2"/>
              </a:rPr>
              <a:t>– </a:t>
            </a:r>
            <a:r>
              <a:rPr lang="ja-JP" altLang="en-US" sz="2400" dirty="0" smtClean="0">
                <a:latin typeface="游ゴシック" panose="020B0400000000000000" pitchFamily="50" charset="-128"/>
                <a:ea typeface="游ゴシック" panose="020B0400000000000000" pitchFamily="50" charset="-128"/>
                <a:sym typeface="Wingdings" panose="05000000000000000000" pitchFamily="2" charset="2"/>
              </a:rPr>
              <a:t>テンプレートと似た局所領域を検索</a:t>
            </a:r>
            <a:endParaRPr lang="en-US" altLang="ja-JP" sz="2400" dirty="0" smtClean="0">
              <a:latin typeface="游ゴシック" panose="020B0400000000000000" pitchFamily="50" charset="-128"/>
              <a:ea typeface="游ゴシック" panose="020B0400000000000000" pitchFamily="50" charset="-128"/>
              <a:sym typeface="Wingdings" panose="05000000000000000000" pitchFamily="2" charset="2"/>
            </a:endParaRPr>
          </a:p>
          <a:p>
            <a:r>
              <a:rPr lang="ja-JP" altLang="en-US" sz="2400" dirty="0" smtClean="0">
                <a:latin typeface="游ゴシック" panose="020B0400000000000000" pitchFamily="50" charset="-128"/>
                <a:ea typeface="游ゴシック" panose="020B0400000000000000" pitchFamily="50" charset="-128"/>
                <a:sym typeface="Wingdings" panose="05000000000000000000" pitchFamily="2" charset="2"/>
              </a:rPr>
              <a:t>方法 </a:t>
            </a:r>
            <a:r>
              <a:rPr lang="en-US" altLang="ja-JP" sz="2400" dirty="0" smtClean="0">
                <a:latin typeface="游ゴシック" panose="020B0400000000000000" pitchFamily="50" charset="-128"/>
                <a:ea typeface="游ゴシック" panose="020B0400000000000000" pitchFamily="50" charset="-128"/>
                <a:sym typeface="Wingdings" panose="05000000000000000000" pitchFamily="2" charset="2"/>
              </a:rPr>
              <a:t>2  </a:t>
            </a:r>
            <a:r>
              <a:rPr lang="en-US" altLang="ja-JP" sz="2400" b="1" dirty="0" smtClean="0">
                <a:latin typeface="游ゴシック" panose="020B0400000000000000" pitchFamily="50" charset="-128"/>
                <a:ea typeface="游ゴシック" panose="020B0400000000000000" pitchFamily="50" charset="-128"/>
                <a:sym typeface="Wingdings" panose="05000000000000000000" pitchFamily="2" charset="2"/>
              </a:rPr>
              <a:t>Hough</a:t>
            </a:r>
            <a:r>
              <a:rPr lang="ja-JP" altLang="en-US" sz="2400" b="1" dirty="0" smtClean="0">
                <a:latin typeface="游ゴシック" panose="020B0400000000000000" pitchFamily="50" charset="-128"/>
                <a:ea typeface="游ゴシック" panose="020B0400000000000000" pitchFamily="50" charset="-128"/>
                <a:sym typeface="Wingdings" panose="05000000000000000000" pitchFamily="2" charset="2"/>
              </a:rPr>
              <a:t>変換</a:t>
            </a:r>
            <a:r>
              <a:rPr lang="en-US" altLang="ja-JP" sz="2400" b="1" dirty="0">
                <a:latin typeface="游ゴシック" panose="020B0400000000000000" pitchFamily="50" charset="-128"/>
                <a:ea typeface="游ゴシック" panose="020B0400000000000000" pitchFamily="50" charset="-128"/>
                <a:sym typeface="Wingdings" panose="05000000000000000000" pitchFamily="2" charset="2"/>
              </a:rPr>
              <a:t> </a:t>
            </a:r>
            <a:r>
              <a:rPr lang="en-US" altLang="ja-JP" sz="2400" dirty="0" smtClean="0">
                <a:latin typeface="游ゴシック" panose="020B0400000000000000" pitchFamily="50" charset="-128"/>
                <a:ea typeface="游ゴシック" panose="020B0400000000000000" pitchFamily="50" charset="-128"/>
                <a:sym typeface="Wingdings" panose="05000000000000000000" pitchFamily="2" charset="2"/>
              </a:rPr>
              <a:t>– </a:t>
            </a:r>
            <a:r>
              <a:rPr lang="ja-JP" altLang="en-US" sz="2400" dirty="0" smtClean="0">
                <a:latin typeface="游ゴシック" panose="020B0400000000000000" pitchFamily="50" charset="-128"/>
                <a:ea typeface="游ゴシック" panose="020B0400000000000000" pitchFamily="50" charset="-128"/>
                <a:sym typeface="Wingdings" panose="05000000000000000000" pitchFamily="2" charset="2"/>
              </a:rPr>
              <a:t>パラメータ空間における投票を行う</a:t>
            </a:r>
            <a:r>
              <a:rPr lang="en-US" altLang="ja-JP" sz="2400" dirty="0" smtClean="0">
                <a:latin typeface="游ゴシック" panose="020B0400000000000000" pitchFamily="50" charset="-128"/>
                <a:ea typeface="游ゴシック" panose="020B0400000000000000" pitchFamily="50" charset="-128"/>
                <a:sym typeface="Wingdings" panose="05000000000000000000" pitchFamily="2" charset="2"/>
              </a:rPr>
              <a:t> </a:t>
            </a:r>
          </a:p>
        </p:txBody>
      </p:sp>
      <p:sp>
        <p:nvSpPr>
          <p:cNvPr id="9" name="正方形/長方形 8"/>
          <p:cNvSpPr/>
          <p:nvPr/>
        </p:nvSpPr>
        <p:spPr>
          <a:xfrm>
            <a:off x="7520604" y="4546201"/>
            <a:ext cx="4325499" cy="923330"/>
          </a:xfrm>
          <a:prstGeom prst="rect">
            <a:avLst/>
          </a:prstGeom>
        </p:spPr>
        <p:txBody>
          <a:bodyPr wrap="square">
            <a:spAutoFit/>
          </a:bodyPr>
          <a:lstStyle/>
          <a:p>
            <a:r>
              <a:rPr lang="en-US" altLang="ja-JP" dirty="0" smtClean="0">
                <a:latin typeface="游ゴシック" panose="020B0400000000000000" pitchFamily="50" charset="-128"/>
                <a:ea typeface="游ゴシック" panose="020B0400000000000000" pitchFamily="50" charset="-128"/>
                <a:sym typeface="Wingdings" panose="05000000000000000000" pitchFamily="2" charset="2"/>
              </a:rPr>
              <a:t>※</a:t>
            </a:r>
            <a:r>
              <a:rPr lang="ja-JP" altLang="en-US" dirty="0" smtClean="0">
                <a:latin typeface="游ゴシック" panose="020B0400000000000000" pitchFamily="50" charset="-128"/>
                <a:ea typeface="游ゴシック" panose="020B0400000000000000" pitchFamily="50" charset="-128"/>
                <a:sym typeface="Wingdings" panose="05000000000000000000" pitchFamily="2" charset="2"/>
              </a:rPr>
              <a:t>それぞれ講義にて解説します</a:t>
            </a:r>
            <a:endParaRPr lang="en-US" altLang="ja-JP" dirty="0" smtClean="0">
              <a:latin typeface="游ゴシック" panose="020B0400000000000000" pitchFamily="50" charset="-128"/>
              <a:ea typeface="游ゴシック" panose="020B0400000000000000" pitchFamily="50" charset="-128"/>
              <a:sym typeface="Wingdings" panose="05000000000000000000" pitchFamily="2" charset="2"/>
            </a:endParaRPr>
          </a:p>
          <a:p>
            <a:r>
              <a:rPr lang="en-US" altLang="ja-JP" dirty="0" smtClean="0">
                <a:latin typeface="游ゴシック" panose="020B0400000000000000" pitchFamily="50" charset="-128"/>
                <a:ea typeface="游ゴシック" panose="020B0400000000000000" pitchFamily="50" charset="-128"/>
                <a:sym typeface="Wingdings" panose="05000000000000000000" pitchFamily="2" charset="2"/>
              </a:rPr>
              <a:t>※ Hough</a:t>
            </a:r>
            <a:r>
              <a:rPr lang="ja-JP" altLang="en-US" dirty="0" smtClean="0">
                <a:latin typeface="游ゴシック" panose="020B0400000000000000" pitchFamily="50" charset="-128"/>
                <a:ea typeface="游ゴシック" panose="020B0400000000000000" pitchFamily="50" charset="-128"/>
                <a:sym typeface="Wingdings" panose="05000000000000000000" pitchFamily="2" charset="2"/>
              </a:rPr>
              <a:t>変換についてはプログラミング課題として出題します</a:t>
            </a:r>
            <a:endParaRPr lang="en-US" altLang="ja-JP" dirty="0" smtClean="0">
              <a:latin typeface="游ゴシック" panose="020B0400000000000000" pitchFamily="50" charset="-128"/>
              <a:ea typeface="游ゴシック" panose="020B0400000000000000" pitchFamily="50" charset="-128"/>
              <a:sym typeface="Wingdings" panose="05000000000000000000" pitchFamily="2" charset="2"/>
            </a:endParaRPr>
          </a:p>
        </p:txBody>
      </p:sp>
    </p:spTree>
    <p:extLst>
      <p:ext uri="{BB962C8B-B14F-4D97-AF65-F5344CB8AC3E}">
        <p14:creationId xmlns:p14="http://schemas.microsoft.com/office/powerpoint/2010/main" val="2505716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4"/>
                </p:tgtEl>
              </p:cMediaNode>
            </p:video>
            <p:seq concurrent="1" nextAc="seek">
              <p:cTn id="12" restart="whenNotActive" fill="hold" evtFilter="cancelBubble" nodeType="interactiveSeq">
                <p:stCondLst>
                  <p:cond evt="onClick" delay="0">
                    <p:tgtEl>
                      <p:spTgt spid="6"/>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6"/>
                                        </p:tgtEl>
                                      </p:cBhvr>
                                    </p:cmd>
                                  </p:childTnLst>
                                </p:cTn>
                              </p:par>
                            </p:childTnLst>
                          </p:cTn>
                        </p:par>
                      </p:childTnLst>
                    </p:cTn>
                  </p:par>
                </p:childTnLst>
              </p:cTn>
              <p:nextCondLst>
                <p:cond evt="onClick" delay="0">
                  <p:tgtEl>
                    <p:spTgt spid="6"/>
                  </p:tgtEl>
                </p:cond>
              </p:nextCondLst>
            </p:seq>
            <p:video>
              <p:cMediaNode vol="80000">
                <p:cTn id="17" fill="hold" display="0">
                  <p:stCondLst>
                    <p:cond delay="indefinite"/>
                  </p:stCondLst>
                </p:cTn>
                <p:tgtEl>
                  <p:spTgt spid="6"/>
                </p:tgtEl>
              </p:cMediaNode>
            </p:video>
          </p:childTnLst>
        </p:cTn>
      </p:par>
    </p:tnLst>
    <p:bldLst>
      <p:bldP spid="8" grpId="0"/>
      <p:bldP spid="9"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6581" y="509462"/>
            <a:ext cx="11708780" cy="733270"/>
          </a:xfrm>
        </p:spPr>
        <p:txBody>
          <a:bodyPr>
            <a:normAutofit/>
          </a:bodyPr>
          <a:lstStyle/>
          <a:p>
            <a:r>
              <a:rPr kumimoji="1" lang="ja-JP" altLang="en-US" sz="4000" dirty="0" smtClean="0"/>
              <a:t>ボール動画から回転速度を推定</a:t>
            </a:r>
            <a:endParaRPr kumimoji="1" lang="ja-JP" altLang="en-US" sz="4000" dirty="0"/>
          </a:p>
        </p:txBody>
      </p:sp>
      <p:sp>
        <p:nvSpPr>
          <p:cNvPr id="3" name="コンテンツ プレースホルダー 2"/>
          <p:cNvSpPr>
            <a:spLocks noGrp="1"/>
          </p:cNvSpPr>
          <p:nvPr>
            <p:ph idx="1"/>
          </p:nvPr>
        </p:nvSpPr>
        <p:spPr>
          <a:xfrm>
            <a:off x="456581" y="1242732"/>
            <a:ext cx="11708780" cy="1031178"/>
          </a:xfrm>
        </p:spPr>
        <p:txBody>
          <a:bodyPr>
            <a:normAutofit/>
          </a:bodyPr>
          <a:lstStyle/>
          <a:p>
            <a:r>
              <a:rPr lang="ja-JP" altLang="en-US" sz="2400" dirty="0" smtClean="0"/>
              <a:t>ボール</a:t>
            </a:r>
            <a:r>
              <a:rPr lang="ja-JP" altLang="en-US" sz="2400" dirty="0"/>
              <a:t>追跡に</a:t>
            </a:r>
            <a:r>
              <a:rPr lang="ja-JP" altLang="en-US" sz="2400" dirty="0" smtClean="0"/>
              <a:t>よりボール</a:t>
            </a:r>
            <a:r>
              <a:rPr lang="ja-JP" altLang="en-US" sz="2400" dirty="0"/>
              <a:t>領域</a:t>
            </a:r>
            <a:r>
              <a:rPr lang="ja-JP" altLang="en-US" sz="2400" dirty="0" smtClean="0"/>
              <a:t>を切り出した動画</a:t>
            </a:r>
            <a:r>
              <a:rPr lang="ja-JP" altLang="en-US" sz="2400" dirty="0"/>
              <a:t>を作成</a:t>
            </a:r>
            <a:r>
              <a:rPr lang="ja-JP" altLang="en-US" sz="2400" dirty="0" smtClean="0"/>
              <a:t>できた</a:t>
            </a:r>
            <a:endParaRPr lang="en-US" altLang="ja-JP" sz="2400" dirty="0" smtClean="0"/>
          </a:p>
          <a:p>
            <a:r>
              <a:rPr kumimoji="1" lang="ja-JP" altLang="en-US" sz="2400" dirty="0"/>
              <a:t>回転</a:t>
            </a:r>
            <a:r>
              <a:rPr kumimoji="1" lang="ja-JP" altLang="en-US" sz="2400" dirty="0" smtClean="0"/>
              <a:t>速度をどうやって求める？？</a:t>
            </a:r>
            <a:endParaRPr kumimoji="1" lang="en-US" altLang="ja-JP" sz="2400" dirty="0" smtClean="0"/>
          </a:p>
        </p:txBody>
      </p:sp>
      <p:pic>
        <p:nvPicPr>
          <p:cNvPr id="4" name="愛宕data1_curce1_5">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365624" y="2808167"/>
            <a:ext cx="2987676" cy="2987676"/>
          </a:xfrm>
          <a:prstGeom prst="rect">
            <a:avLst/>
          </a:prstGeom>
        </p:spPr>
      </p:pic>
    </p:spTree>
    <p:extLst>
      <p:ext uri="{BB962C8B-B14F-4D97-AF65-F5344CB8AC3E}">
        <p14:creationId xmlns:p14="http://schemas.microsoft.com/office/powerpoint/2010/main" val="10918942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rotWithShape="1">
          <a:blip r:embed="rId2">
            <a:extLst>
              <a:ext uri="{28A0092B-C50C-407E-A947-70E740481C1C}">
                <a14:useLocalDpi xmlns:a14="http://schemas.microsoft.com/office/drawing/2010/main" val="0"/>
              </a:ext>
            </a:extLst>
          </a:blip>
          <a:srcRect r="47126" b="47126"/>
          <a:stretch/>
        </p:blipFill>
        <p:spPr>
          <a:xfrm>
            <a:off x="3985393" y="2711296"/>
            <a:ext cx="3189697" cy="3189697"/>
          </a:xfrm>
          <a:prstGeom prst="rect">
            <a:avLst/>
          </a:prstGeom>
        </p:spPr>
      </p:pic>
      <p:pic>
        <p:nvPicPr>
          <p:cNvPr id="5" name="図 4"/>
          <p:cNvPicPr>
            <a:picLocks noChangeAspect="1"/>
          </p:cNvPicPr>
          <p:nvPr/>
        </p:nvPicPr>
        <p:blipFill>
          <a:blip r:embed="rId3"/>
          <a:stretch>
            <a:fillRect/>
          </a:stretch>
        </p:blipFill>
        <p:spPr>
          <a:xfrm>
            <a:off x="731141" y="2535987"/>
            <a:ext cx="546983" cy="546983"/>
          </a:xfrm>
          <a:prstGeom prst="rect">
            <a:avLst/>
          </a:prstGeom>
        </p:spPr>
      </p:pic>
      <p:pic>
        <p:nvPicPr>
          <p:cNvPr id="6" name="図 5"/>
          <p:cNvPicPr>
            <a:picLocks noChangeAspect="1"/>
          </p:cNvPicPr>
          <p:nvPr/>
        </p:nvPicPr>
        <p:blipFill>
          <a:blip r:embed="rId4"/>
          <a:stretch>
            <a:fillRect/>
          </a:stretch>
        </p:blipFill>
        <p:spPr>
          <a:xfrm>
            <a:off x="731141" y="3203773"/>
            <a:ext cx="546983" cy="546983"/>
          </a:xfrm>
          <a:prstGeom prst="rect">
            <a:avLst/>
          </a:prstGeom>
        </p:spPr>
      </p:pic>
      <p:pic>
        <p:nvPicPr>
          <p:cNvPr id="7" name="図 6"/>
          <p:cNvPicPr>
            <a:picLocks noChangeAspect="1"/>
          </p:cNvPicPr>
          <p:nvPr/>
        </p:nvPicPr>
        <p:blipFill>
          <a:blip r:embed="rId5"/>
          <a:stretch>
            <a:fillRect/>
          </a:stretch>
        </p:blipFill>
        <p:spPr>
          <a:xfrm>
            <a:off x="731141" y="3871559"/>
            <a:ext cx="546983" cy="546983"/>
          </a:xfrm>
          <a:prstGeom prst="rect">
            <a:avLst/>
          </a:prstGeom>
        </p:spPr>
      </p:pic>
      <p:pic>
        <p:nvPicPr>
          <p:cNvPr id="8" name="図 7"/>
          <p:cNvPicPr>
            <a:picLocks noChangeAspect="1"/>
          </p:cNvPicPr>
          <p:nvPr/>
        </p:nvPicPr>
        <p:blipFill>
          <a:blip r:embed="rId6"/>
          <a:stretch>
            <a:fillRect/>
          </a:stretch>
        </p:blipFill>
        <p:spPr>
          <a:xfrm>
            <a:off x="731141" y="4539345"/>
            <a:ext cx="546983" cy="546983"/>
          </a:xfrm>
          <a:prstGeom prst="rect">
            <a:avLst/>
          </a:prstGeom>
        </p:spPr>
      </p:pic>
      <p:pic>
        <p:nvPicPr>
          <p:cNvPr id="9" name="図 8"/>
          <p:cNvPicPr>
            <a:picLocks noChangeAspect="1"/>
          </p:cNvPicPr>
          <p:nvPr/>
        </p:nvPicPr>
        <p:blipFill>
          <a:blip r:embed="rId7"/>
          <a:stretch>
            <a:fillRect/>
          </a:stretch>
        </p:blipFill>
        <p:spPr>
          <a:xfrm>
            <a:off x="731141" y="5207131"/>
            <a:ext cx="546983" cy="546983"/>
          </a:xfrm>
          <a:prstGeom prst="rect">
            <a:avLst/>
          </a:prstGeom>
        </p:spPr>
      </p:pic>
      <p:pic>
        <p:nvPicPr>
          <p:cNvPr id="10" name="図 9"/>
          <p:cNvPicPr>
            <a:picLocks noChangeAspect="1"/>
          </p:cNvPicPr>
          <p:nvPr/>
        </p:nvPicPr>
        <p:blipFill>
          <a:blip r:embed="rId8"/>
          <a:stretch>
            <a:fillRect/>
          </a:stretch>
        </p:blipFill>
        <p:spPr>
          <a:xfrm>
            <a:off x="1702691" y="3055517"/>
            <a:ext cx="546983" cy="546983"/>
          </a:xfrm>
          <a:prstGeom prst="rect">
            <a:avLst/>
          </a:prstGeom>
        </p:spPr>
      </p:pic>
      <p:pic>
        <p:nvPicPr>
          <p:cNvPr id="11" name="図 10"/>
          <p:cNvPicPr>
            <a:picLocks noChangeAspect="1"/>
          </p:cNvPicPr>
          <p:nvPr/>
        </p:nvPicPr>
        <p:blipFill>
          <a:blip r:embed="rId9"/>
          <a:stretch>
            <a:fillRect/>
          </a:stretch>
        </p:blipFill>
        <p:spPr>
          <a:xfrm>
            <a:off x="1702691" y="4391089"/>
            <a:ext cx="546983" cy="546983"/>
          </a:xfrm>
          <a:prstGeom prst="rect">
            <a:avLst/>
          </a:prstGeom>
        </p:spPr>
      </p:pic>
      <p:pic>
        <p:nvPicPr>
          <p:cNvPr id="12" name="図 11"/>
          <p:cNvPicPr>
            <a:picLocks noChangeAspect="1"/>
          </p:cNvPicPr>
          <p:nvPr/>
        </p:nvPicPr>
        <p:blipFill>
          <a:blip r:embed="rId10"/>
          <a:stretch>
            <a:fillRect/>
          </a:stretch>
        </p:blipFill>
        <p:spPr>
          <a:xfrm>
            <a:off x="1702691" y="5058875"/>
            <a:ext cx="546983" cy="546983"/>
          </a:xfrm>
          <a:prstGeom prst="rect">
            <a:avLst/>
          </a:prstGeom>
        </p:spPr>
      </p:pic>
      <p:pic>
        <p:nvPicPr>
          <p:cNvPr id="13" name="図 12"/>
          <p:cNvPicPr>
            <a:picLocks noChangeAspect="1"/>
          </p:cNvPicPr>
          <p:nvPr/>
        </p:nvPicPr>
        <p:blipFill>
          <a:blip r:embed="rId11"/>
          <a:stretch>
            <a:fillRect/>
          </a:stretch>
        </p:blipFill>
        <p:spPr>
          <a:xfrm>
            <a:off x="1702691" y="5726661"/>
            <a:ext cx="546983" cy="546983"/>
          </a:xfrm>
          <a:prstGeom prst="rect">
            <a:avLst/>
          </a:prstGeom>
        </p:spPr>
      </p:pic>
      <p:cxnSp>
        <p:nvCxnSpPr>
          <p:cNvPr id="14" name="カギ線コネクタ 13"/>
          <p:cNvCxnSpPr>
            <a:stCxn id="9" idx="2"/>
            <a:endCxn id="10" idx="0"/>
          </p:cNvCxnSpPr>
          <p:nvPr/>
        </p:nvCxnSpPr>
        <p:spPr>
          <a:xfrm rot="5400000" flipH="1" flipV="1">
            <a:off x="141109" y="3919041"/>
            <a:ext cx="2698597" cy="971550"/>
          </a:xfrm>
          <a:prstGeom prst="bentConnector5">
            <a:avLst>
              <a:gd name="adj1" fmla="val -10589"/>
              <a:gd name="adj2" fmla="val 50000"/>
              <a:gd name="adj3" fmla="val 112001"/>
            </a:avLst>
          </a:prstGeom>
          <a:ln w="444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pic>
        <p:nvPicPr>
          <p:cNvPr id="15" name="図 14"/>
          <p:cNvPicPr>
            <a:picLocks noChangeAspect="1"/>
          </p:cNvPicPr>
          <p:nvPr/>
        </p:nvPicPr>
        <p:blipFill>
          <a:blip r:embed="rId12"/>
          <a:stretch>
            <a:fillRect/>
          </a:stretch>
        </p:blipFill>
        <p:spPr>
          <a:xfrm>
            <a:off x="1702691" y="3723303"/>
            <a:ext cx="546983" cy="546983"/>
          </a:xfrm>
          <a:prstGeom prst="rect">
            <a:avLst/>
          </a:prstGeom>
        </p:spPr>
      </p:pic>
      <p:sp>
        <p:nvSpPr>
          <p:cNvPr id="16" name="正方形/長方形 15"/>
          <p:cNvSpPr/>
          <p:nvPr/>
        </p:nvSpPr>
        <p:spPr>
          <a:xfrm>
            <a:off x="3653891" y="5986430"/>
            <a:ext cx="3649388" cy="718145"/>
          </a:xfrm>
          <a:prstGeom prst="rect">
            <a:avLst/>
          </a:prstGeom>
          <a:solidFill>
            <a:schemeClr val="bg1">
              <a:alpha val="45000"/>
            </a:schemeClr>
          </a:solidFill>
        </p:spPr>
        <p:txBody>
          <a:bodyPr wrap="none" lIns="36000" tIns="0" rIns="36000" bIns="0">
            <a:spAutoFit/>
          </a:bodyPr>
          <a:lstStyle/>
          <a:p>
            <a:pPr algn="ctr">
              <a:lnSpc>
                <a:spcPts val="2800"/>
              </a:lnSpc>
            </a:pPr>
            <a:r>
              <a:rPr lang="en-US" altLang="ja-JP" sz="3200" b="1" dirty="0" smtClean="0">
                <a:solidFill>
                  <a:srgbClr val="333333"/>
                </a:solidFill>
              </a:rPr>
              <a:t>Difference of all </a:t>
            </a:r>
          </a:p>
          <a:p>
            <a:pPr algn="ctr">
              <a:lnSpc>
                <a:spcPts val="2800"/>
              </a:lnSpc>
            </a:pPr>
            <a:r>
              <a:rPr lang="en-US" altLang="ja-JP" sz="3200" b="1" dirty="0" smtClean="0">
                <a:solidFill>
                  <a:srgbClr val="333333"/>
                </a:solidFill>
              </a:rPr>
              <a:t>pairs of frames: D(</a:t>
            </a:r>
            <a:r>
              <a:rPr lang="en-US" altLang="ja-JP" sz="3200" b="1" i="1" dirty="0" err="1" smtClean="0">
                <a:solidFill>
                  <a:srgbClr val="333333"/>
                </a:solidFill>
              </a:rPr>
              <a:t>i,j</a:t>
            </a:r>
            <a:r>
              <a:rPr lang="en-US" altLang="ja-JP" sz="3200" b="1" dirty="0" smtClean="0">
                <a:solidFill>
                  <a:srgbClr val="333333"/>
                </a:solidFill>
              </a:rPr>
              <a:t>)</a:t>
            </a:r>
            <a:endParaRPr lang="ja-JP" altLang="en-US" sz="3200" b="1" dirty="0">
              <a:solidFill>
                <a:srgbClr val="333333"/>
              </a:solidFill>
            </a:endParaRPr>
          </a:p>
        </p:txBody>
      </p:sp>
      <p:grpSp>
        <p:nvGrpSpPr>
          <p:cNvPr id="17" name="グループ化 16"/>
          <p:cNvGrpSpPr/>
          <p:nvPr/>
        </p:nvGrpSpPr>
        <p:grpSpPr>
          <a:xfrm>
            <a:off x="3956260" y="2720852"/>
            <a:ext cx="1621917" cy="852200"/>
            <a:chOff x="4184860" y="2746252"/>
            <a:chExt cx="1621917" cy="852200"/>
          </a:xfrm>
        </p:grpSpPr>
        <p:cxnSp>
          <p:nvCxnSpPr>
            <p:cNvPr id="18" name="直線コネクタ 17"/>
            <p:cNvCxnSpPr/>
            <p:nvPr/>
          </p:nvCxnSpPr>
          <p:spPr>
            <a:xfrm>
              <a:off x="4184860" y="3595110"/>
              <a:ext cx="1583480" cy="0"/>
            </a:xfrm>
            <a:prstGeom prst="line">
              <a:avLst/>
            </a:prstGeom>
            <a:ln w="571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9" name="直線コネクタ 18"/>
            <p:cNvCxnSpPr/>
            <p:nvPr/>
          </p:nvCxnSpPr>
          <p:spPr>
            <a:xfrm flipV="1">
              <a:off x="5806777" y="2746252"/>
              <a:ext cx="0" cy="852200"/>
            </a:xfrm>
            <a:prstGeom prst="line">
              <a:avLst/>
            </a:prstGeom>
            <a:ln w="57150">
              <a:solidFill>
                <a:srgbClr val="FFC000"/>
              </a:solidFill>
              <a:headEnd type="oval"/>
            </a:ln>
          </p:spPr>
          <p:style>
            <a:lnRef idx="1">
              <a:schemeClr val="accent1"/>
            </a:lnRef>
            <a:fillRef idx="0">
              <a:schemeClr val="accent1"/>
            </a:fillRef>
            <a:effectRef idx="0">
              <a:schemeClr val="accent1"/>
            </a:effectRef>
            <a:fontRef idx="minor">
              <a:schemeClr val="tx1"/>
            </a:fontRef>
          </p:style>
        </p:cxnSp>
      </p:grpSp>
      <p:sp>
        <p:nvSpPr>
          <p:cNvPr id="20" name="正方形/長方形 19"/>
          <p:cNvSpPr/>
          <p:nvPr/>
        </p:nvSpPr>
        <p:spPr>
          <a:xfrm>
            <a:off x="821550" y="6362560"/>
            <a:ext cx="1440065" cy="359073"/>
          </a:xfrm>
          <a:prstGeom prst="rect">
            <a:avLst/>
          </a:prstGeom>
          <a:solidFill>
            <a:schemeClr val="bg1">
              <a:alpha val="45000"/>
            </a:schemeClr>
          </a:solidFill>
        </p:spPr>
        <p:txBody>
          <a:bodyPr wrap="none" lIns="36000" tIns="0" rIns="36000" bIns="0">
            <a:spAutoFit/>
          </a:bodyPr>
          <a:lstStyle/>
          <a:p>
            <a:pPr algn="ctr">
              <a:lnSpc>
                <a:spcPts val="2800"/>
              </a:lnSpc>
            </a:pPr>
            <a:r>
              <a:rPr lang="en-US" altLang="ja-JP" sz="3200" b="1" dirty="0" smtClean="0">
                <a:solidFill>
                  <a:srgbClr val="333333"/>
                </a:solidFill>
              </a:rPr>
              <a:t>Ball Clip</a:t>
            </a:r>
            <a:endParaRPr lang="ja-JP" altLang="en-US" sz="3200" b="1" dirty="0">
              <a:solidFill>
                <a:srgbClr val="333333"/>
              </a:solidFill>
            </a:endParaRPr>
          </a:p>
        </p:txBody>
      </p:sp>
      <p:grpSp>
        <p:nvGrpSpPr>
          <p:cNvPr id="21" name="グループ化 20"/>
          <p:cNvGrpSpPr/>
          <p:nvPr/>
        </p:nvGrpSpPr>
        <p:grpSpPr>
          <a:xfrm>
            <a:off x="716643" y="2711296"/>
            <a:ext cx="4863599" cy="2381404"/>
            <a:chOff x="945243" y="2736696"/>
            <a:chExt cx="4863599" cy="2381404"/>
          </a:xfrm>
        </p:grpSpPr>
        <p:sp>
          <p:nvSpPr>
            <p:cNvPr id="22" name="正方形/長方形 21"/>
            <p:cNvSpPr/>
            <p:nvPr/>
          </p:nvSpPr>
          <p:spPr>
            <a:xfrm>
              <a:off x="945243" y="4562021"/>
              <a:ext cx="556079" cy="556079"/>
            </a:xfrm>
            <a:prstGeom prst="rect">
              <a:avLst/>
            </a:prstGeom>
            <a:noFill/>
            <a:ln w="6032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4800" b="1" i="1" dirty="0" err="1" smtClean="0">
                  <a:solidFill>
                    <a:schemeClr val="tx1"/>
                  </a:solidFill>
                  <a:latin typeface="Times New Roman" panose="02020603050405020304" pitchFamily="18" charset="0"/>
                  <a:cs typeface="Times New Roman" panose="02020603050405020304" pitchFamily="18" charset="0"/>
                </a:rPr>
                <a:t>i</a:t>
              </a:r>
              <a:endParaRPr kumimoji="1" lang="ja-JP" altLang="en-US" sz="4800" b="1" i="1" dirty="0">
                <a:solidFill>
                  <a:schemeClr val="tx1"/>
                </a:solidFill>
                <a:latin typeface="Times New Roman" panose="02020603050405020304" pitchFamily="18" charset="0"/>
                <a:cs typeface="Times New Roman" panose="02020603050405020304" pitchFamily="18" charset="0"/>
              </a:endParaRPr>
            </a:p>
          </p:txBody>
        </p:sp>
        <p:sp>
          <p:nvSpPr>
            <p:cNvPr id="23" name="正方形/長方形 22"/>
            <p:cNvSpPr/>
            <p:nvPr/>
          </p:nvSpPr>
          <p:spPr>
            <a:xfrm>
              <a:off x="1961243" y="3734707"/>
              <a:ext cx="530497" cy="556079"/>
            </a:xfrm>
            <a:prstGeom prst="rect">
              <a:avLst/>
            </a:prstGeom>
            <a:noFill/>
            <a:ln w="6032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4800" b="1" i="1" dirty="0" err="1">
                  <a:solidFill>
                    <a:schemeClr val="tx1"/>
                  </a:solidFill>
                  <a:latin typeface="Times New Roman" panose="02020603050405020304" pitchFamily="18" charset="0"/>
                  <a:cs typeface="Times New Roman" panose="02020603050405020304" pitchFamily="18" charset="0"/>
                </a:rPr>
                <a:t>j</a:t>
              </a:r>
              <a:endParaRPr kumimoji="1" lang="ja-JP" altLang="en-US" sz="4800" b="1" i="1" dirty="0">
                <a:solidFill>
                  <a:schemeClr val="tx1"/>
                </a:solidFill>
                <a:latin typeface="Times New Roman" panose="02020603050405020304" pitchFamily="18" charset="0"/>
                <a:cs typeface="Times New Roman" panose="02020603050405020304" pitchFamily="18" charset="0"/>
              </a:endParaRPr>
            </a:p>
          </p:txBody>
        </p:sp>
        <p:cxnSp>
          <p:nvCxnSpPr>
            <p:cNvPr id="24" name="カギ線コネクタ 23"/>
            <p:cNvCxnSpPr>
              <a:stCxn id="22" idx="3"/>
            </p:cNvCxnSpPr>
            <p:nvPr/>
          </p:nvCxnSpPr>
          <p:spPr>
            <a:xfrm flipV="1">
              <a:off x="1501322" y="3594100"/>
              <a:ext cx="2651578" cy="1245961"/>
            </a:xfrm>
            <a:prstGeom prst="bentConnector3">
              <a:avLst>
                <a:gd name="adj1" fmla="val 82173"/>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カギ線コネクタ 24"/>
            <p:cNvCxnSpPr>
              <a:stCxn id="23" idx="3"/>
              <a:endCxn id="4" idx="0"/>
            </p:cNvCxnSpPr>
            <p:nvPr/>
          </p:nvCxnSpPr>
          <p:spPr>
            <a:xfrm flipV="1">
              <a:off x="2491740" y="2736696"/>
              <a:ext cx="3317102" cy="1276051"/>
            </a:xfrm>
            <a:prstGeom prst="bentConnector4">
              <a:avLst>
                <a:gd name="adj1" fmla="val 25960"/>
                <a:gd name="adj2" fmla="val 117915"/>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6" name="グループ化 25"/>
          <p:cNvGrpSpPr/>
          <p:nvPr/>
        </p:nvGrpSpPr>
        <p:grpSpPr>
          <a:xfrm>
            <a:off x="5259201" y="2572657"/>
            <a:ext cx="6217970" cy="3577771"/>
            <a:chOff x="5487801" y="2598057"/>
            <a:chExt cx="6217970" cy="3577771"/>
          </a:xfrm>
        </p:grpSpPr>
        <p:pic>
          <p:nvPicPr>
            <p:cNvPr id="27" name="図 26"/>
            <p:cNvPicPr>
              <a:picLocks noChangeAspect="1"/>
            </p:cNvPicPr>
            <p:nvPr/>
          </p:nvPicPr>
          <p:blipFill rotWithShape="1">
            <a:blip r:embed="rId13"/>
            <a:srcRect l="15348" t="25285" r="76910" b="59715"/>
            <a:stretch/>
          </p:blipFill>
          <p:spPr>
            <a:xfrm>
              <a:off x="8369300" y="2641601"/>
              <a:ext cx="3336471" cy="3501236"/>
            </a:xfrm>
            <a:prstGeom prst="rect">
              <a:avLst/>
            </a:prstGeom>
            <a:ln w="88900">
              <a:solidFill>
                <a:srgbClr val="FF0000"/>
              </a:solidFill>
            </a:ln>
          </p:spPr>
        </p:pic>
        <p:sp>
          <p:nvSpPr>
            <p:cNvPr id="28" name="正方形/長方形 27"/>
            <p:cNvSpPr/>
            <p:nvPr/>
          </p:nvSpPr>
          <p:spPr>
            <a:xfrm>
              <a:off x="5487801" y="3298747"/>
              <a:ext cx="644560" cy="602693"/>
            </a:xfrm>
            <a:prstGeom prst="rect">
              <a:avLst/>
            </a:prstGeom>
            <a:noFill/>
            <a:ln w="889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9" name="直線コネクタ 28"/>
            <p:cNvCxnSpPr/>
            <p:nvPr/>
          </p:nvCxnSpPr>
          <p:spPr>
            <a:xfrm flipV="1">
              <a:off x="6139543" y="2598057"/>
              <a:ext cx="2177143" cy="682172"/>
            </a:xfrm>
            <a:prstGeom prst="line">
              <a:avLst/>
            </a:prstGeom>
            <a:ln w="8890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30" name="直線コネクタ 29"/>
            <p:cNvCxnSpPr/>
            <p:nvPr/>
          </p:nvCxnSpPr>
          <p:spPr>
            <a:xfrm>
              <a:off x="6124755" y="3899140"/>
              <a:ext cx="2191931" cy="2276688"/>
            </a:xfrm>
            <a:prstGeom prst="line">
              <a:avLst/>
            </a:prstGeom>
            <a:ln w="88900">
              <a:solidFill>
                <a:srgbClr val="FF0000"/>
              </a:solidFill>
              <a:prstDash val="sysDot"/>
            </a:ln>
          </p:spPr>
          <p:style>
            <a:lnRef idx="1">
              <a:schemeClr val="accent1"/>
            </a:lnRef>
            <a:fillRef idx="0">
              <a:schemeClr val="accent1"/>
            </a:fillRef>
            <a:effectRef idx="0">
              <a:schemeClr val="accent1"/>
            </a:effectRef>
            <a:fontRef idx="minor">
              <a:schemeClr val="tx1"/>
            </a:fontRef>
          </p:style>
        </p:cxnSp>
      </p:grpSp>
      <p:grpSp>
        <p:nvGrpSpPr>
          <p:cNvPr id="31" name="グループ化 30"/>
          <p:cNvGrpSpPr/>
          <p:nvPr/>
        </p:nvGrpSpPr>
        <p:grpSpPr>
          <a:xfrm>
            <a:off x="8136374" y="2604737"/>
            <a:ext cx="1964889" cy="2101406"/>
            <a:chOff x="8364974" y="2630137"/>
            <a:chExt cx="1964889" cy="2101406"/>
          </a:xfrm>
        </p:grpSpPr>
        <p:grpSp>
          <p:nvGrpSpPr>
            <p:cNvPr id="32" name="グループ化 31"/>
            <p:cNvGrpSpPr/>
            <p:nvPr/>
          </p:nvGrpSpPr>
          <p:grpSpPr>
            <a:xfrm>
              <a:off x="8364974" y="2630137"/>
              <a:ext cx="1877298" cy="2016474"/>
              <a:chOff x="4184860" y="2746252"/>
              <a:chExt cx="1632269" cy="848858"/>
            </a:xfrm>
          </p:grpSpPr>
          <p:cxnSp>
            <p:nvCxnSpPr>
              <p:cNvPr id="37" name="直線コネクタ 36"/>
              <p:cNvCxnSpPr/>
              <p:nvPr/>
            </p:nvCxnSpPr>
            <p:spPr>
              <a:xfrm>
                <a:off x="4184860" y="3595110"/>
                <a:ext cx="1565566" cy="0"/>
              </a:xfrm>
              <a:prstGeom prst="line">
                <a:avLst/>
              </a:prstGeom>
              <a:ln w="57150">
                <a:solidFill>
                  <a:srgbClr val="FFC000"/>
                </a:solidFill>
                <a:headEnd type="none"/>
              </a:ln>
            </p:spPr>
            <p:style>
              <a:lnRef idx="1">
                <a:schemeClr val="accent1"/>
              </a:lnRef>
              <a:fillRef idx="0">
                <a:schemeClr val="accent1"/>
              </a:fillRef>
              <a:effectRef idx="0">
                <a:schemeClr val="accent1"/>
              </a:effectRef>
              <a:fontRef idx="minor">
                <a:schemeClr val="tx1"/>
              </a:fontRef>
            </p:style>
          </p:cxnSp>
          <p:cxnSp>
            <p:nvCxnSpPr>
              <p:cNvPr id="38" name="直線コネクタ 37"/>
              <p:cNvCxnSpPr/>
              <p:nvPr/>
            </p:nvCxnSpPr>
            <p:spPr>
              <a:xfrm flipV="1">
                <a:off x="5817129" y="2746252"/>
                <a:ext cx="0" cy="807425"/>
              </a:xfrm>
              <a:prstGeom prst="line">
                <a:avLst/>
              </a:prstGeom>
              <a:ln w="57150">
                <a:solidFill>
                  <a:srgbClr val="FFC000"/>
                </a:solidFill>
                <a:headEnd type="none"/>
              </a:ln>
            </p:spPr>
            <p:style>
              <a:lnRef idx="1">
                <a:schemeClr val="accent1"/>
              </a:lnRef>
              <a:fillRef idx="0">
                <a:schemeClr val="accent1"/>
              </a:fillRef>
              <a:effectRef idx="0">
                <a:schemeClr val="accent1"/>
              </a:effectRef>
              <a:fontRef idx="minor">
                <a:schemeClr val="tx1"/>
              </a:fontRef>
            </p:style>
          </p:cxnSp>
        </p:grpSp>
        <p:cxnSp>
          <p:nvCxnSpPr>
            <p:cNvPr id="33" name="直線コネクタ 32"/>
            <p:cNvCxnSpPr/>
            <p:nvPr/>
          </p:nvCxnSpPr>
          <p:spPr>
            <a:xfrm flipV="1">
              <a:off x="10156547" y="4545806"/>
              <a:ext cx="0" cy="185737"/>
            </a:xfrm>
            <a:prstGeom prst="line">
              <a:avLst/>
            </a:prstGeom>
            <a:ln w="28575">
              <a:solidFill>
                <a:srgbClr val="FFC000"/>
              </a:solidFill>
              <a:headEnd type="none"/>
            </a:ln>
          </p:spPr>
          <p:style>
            <a:lnRef idx="1">
              <a:schemeClr val="accent1"/>
            </a:lnRef>
            <a:fillRef idx="0">
              <a:schemeClr val="accent1"/>
            </a:fillRef>
            <a:effectRef idx="0">
              <a:schemeClr val="accent1"/>
            </a:effectRef>
            <a:fontRef idx="minor">
              <a:schemeClr val="tx1"/>
            </a:fontRef>
          </p:style>
        </p:cxnSp>
        <p:cxnSp>
          <p:nvCxnSpPr>
            <p:cNvPr id="34" name="直線コネクタ 33"/>
            <p:cNvCxnSpPr/>
            <p:nvPr/>
          </p:nvCxnSpPr>
          <p:spPr>
            <a:xfrm flipV="1">
              <a:off x="10327997" y="4545806"/>
              <a:ext cx="0" cy="185737"/>
            </a:xfrm>
            <a:prstGeom prst="line">
              <a:avLst/>
            </a:prstGeom>
            <a:ln w="28575">
              <a:solidFill>
                <a:srgbClr val="FFC000"/>
              </a:solidFill>
              <a:headEnd type="none"/>
            </a:ln>
          </p:spPr>
          <p:style>
            <a:lnRef idx="1">
              <a:schemeClr val="accent1"/>
            </a:lnRef>
            <a:fillRef idx="0">
              <a:schemeClr val="accent1"/>
            </a:fillRef>
            <a:effectRef idx="0">
              <a:schemeClr val="accent1"/>
            </a:effectRef>
            <a:fontRef idx="minor">
              <a:schemeClr val="tx1"/>
            </a:fontRef>
          </p:style>
        </p:cxnSp>
        <p:cxnSp>
          <p:nvCxnSpPr>
            <p:cNvPr id="35" name="直線コネクタ 34"/>
            <p:cNvCxnSpPr/>
            <p:nvPr/>
          </p:nvCxnSpPr>
          <p:spPr>
            <a:xfrm flipV="1">
              <a:off x="10148887" y="4548188"/>
              <a:ext cx="178594" cy="2382"/>
            </a:xfrm>
            <a:prstGeom prst="line">
              <a:avLst/>
            </a:prstGeom>
            <a:ln w="28575">
              <a:solidFill>
                <a:srgbClr val="FFC000"/>
              </a:solidFill>
              <a:headEnd type="none"/>
            </a:ln>
          </p:spPr>
          <p:style>
            <a:lnRef idx="1">
              <a:schemeClr val="accent1"/>
            </a:lnRef>
            <a:fillRef idx="0">
              <a:schemeClr val="accent1"/>
            </a:fillRef>
            <a:effectRef idx="0">
              <a:schemeClr val="accent1"/>
            </a:effectRef>
            <a:fontRef idx="minor">
              <a:schemeClr val="tx1"/>
            </a:fontRef>
          </p:style>
        </p:cxnSp>
        <p:cxnSp>
          <p:nvCxnSpPr>
            <p:cNvPr id="36" name="直線コネクタ 35"/>
            <p:cNvCxnSpPr/>
            <p:nvPr/>
          </p:nvCxnSpPr>
          <p:spPr>
            <a:xfrm flipH="1">
              <a:off x="10156031" y="4726781"/>
              <a:ext cx="173832" cy="1"/>
            </a:xfrm>
            <a:prstGeom prst="line">
              <a:avLst/>
            </a:prstGeom>
            <a:ln w="28575">
              <a:solidFill>
                <a:srgbClr val="FFC000"/>
              </a:solidFill>
              <a:headEnd type="none"/>
            </a:ln>
          </p:spPr>
          <p:style>
            <a:lnRef idx="1">
              <a:schemeClr val="accent1"/>
            </a:lnRef>
            <a:fillRef idx="0">
              <a:schemeClr val="accent1"/>
            </a:fillRef>
            <a:effectRef idx="0">
              <a:schemeClr val="accent1"/>
            </a:effectRef>
            <a:fontRef idx="minor">
              <a:schemeClr val="tx1"/>
            </a:fontRef>
          </p:style>
        </p:cxnSp>
      </p:grpSp>
      <p:sp>
        <p:nvSpPr>
          <p:cNvPr id="43" name="正方形/長方形 42"/>
          <p:cNvSpPr/>
          <p:nvPr/>
        </p:nvSpPr>
        <p:spPr>
          <a:xfrm>
            <a:off x="1245628" y="279313"/>
            <a:ext cx="8826159" cy="1508105"/>
          </a:xfrm>
          <a:prstGeom prst="rect">
            <a:avLst/>
          </a:prstGeom>
        </p:spPr>
        <p:txBody>
          <a:bodyPr wrap="square">
            <a:spAutoFit/>
          </a:bodyPr>
          <a:lstStyle/>
          <a:p>
            <a:r>
              <a:rPr lang="ja-JP" altLang="en-US" sz="2400" dirty="0">
                <a:latin typeface="游ゴシック" panose="020B0400000000000000" pitchFamily="50" charset="-128"/>
                <a:ea typeface="游ゴシック" panose="020B0400000000000000" pitchFamily="50" charset="-128"/>
              </a:rPr>
              <a:t>ボールは回転しているので、周期的に似た画像が現れるはず </a:t>
            </a:r>
            <a:r>
              <a:rPr lang="en-US" altLang="ja-JP" sz="2400" dirty="0">
                <a:latin typeface="游ゴシック" panose="020B0400000000000000" pitchFamily="50" charset="-128"/>
                <a:ea typeface="游ゴシック" panose="020B0400000000000000" pitchFamily="50" charset="-128"/>
              </a:rPr>
              <a:t>! </a:t>
            </a:r>
          </a:p>
          <a:p>
            <a:pPr marL="342900" indent="-342900">
              <a:buFont typeface="Arial" panose="020B0604020202020204" pitchFamily="34" charset="0"/>
              <a:buChar char="•"/>
            </a:pPr>
            <a:r>
              <a:rPr lang="ja-JP" altLang="en-US" sz="2400" dirty="0" smtClean="0">
                <a:latin typeface="游ゴシック" panose="020B0400000000000000" pitchFamily="50" charset="-128"/>
                <a:ea typeface="游ゴシック" panose="020B0400000000000000" pitchFamily="50" charset="-128"/>
              </a:rPr>
              <a:t>フレーム</a:t>
            </a:r>
            <a:r>
              <a:rPr lang="ja-JP" altLang="en-US" sz="2400" i="1" dirty="0" smtClean="0">
                <a:latin typeface="游ゴシック" panose="020B0400000000000000" pitchFamily="50" charset="-128"/>
                <a:ea typeface="游ゴシック" panose="020B0400000000000000" pitchFamily="50" charset="-128"/>
              </a:rPr>
              <a:t> </a:t>
            </a:r>
            <a:r>
              <a:rPr lang="en-US" altLang="ja-JP" sz="2400" i="1" dirty="0" err="1">
                <a:latin typeface="游ゴシック" panose="020B0400000000000000" pitchFamily="50" charset="-128"/>
                <a:ea typeface="游ゴシック" panose="020B0400000000000000" pitchFamily="50" charset="-128"/>
              </a:rPr>
              <a:t>i</a:t>
            </a:r>
            <a:r>
              <a:rPr lang="ja-JP" altLang="en-US" sz="2400" dirty="0">
                <a:latin typeface="游ゴシック" panose="020B0400000000000000" pitchFamily="50" charset="-128"/>
                <a:ea typeface="游ゴシック" panose="020B0400000000000000" pitchFamily="50" charset="-128"/>
              </a:rPr>
              <a:t>とフレーム </a:t>
            </a:r>
            <a:r>
              <a:rPr lang="en-US" altLang="ja-JP" sz="2400" i="1" dirty="0">
                <a:latin typeface="游ゴシック" panose="020B0400000000000000" pitchFamily="50" charset="-128"/>
                <a:ea typeface="游ゴシック" panose="020B0400000000000000" pitchFamily="50" charset="-128"/>
              </a:rPr>
              <a:t>j</a:t>
            </a:r>
            <a:r>
              <a:rPr lang="ja-JP" altLang="en-US" sz="2400" dirty="0">
                <a:latin typeface="游ゴシック" panose="020B0400000000000000" pitchFamily="50" charset="-128"/>
                <a:ea typeface="游ゴシック" panose="020B0400000000000000" pitchFamily="50" charset="-128"/>
              </a:rPr>
              <a:t>の差分をプロットする</a:t>
            </a:r>
            <a:endParaRPr lang="en-US" altLang="ja-JP" sz="2400" dirty="0">
              <a:latin typeface="游ゴシック" panose="020B0400000000000000" pitchFamily="50" charset="-128"/>
              <a:ea typeface="游ゴシック" panose="020B0400000000000000" pitchFamily="50" charset="-128"/>
            </a:endParaRPr>
          </a:p>
          <a:p>
            <a:pPr marL="342900" indent="-342900">
              <a:buFont typeface="Arial" panose="020B0604020202020204" pitchFamily="34" charset="0"/>
              <a:buChar char="•"/>
            </a:pPr>
            <a:r>
              <a:rPr lang="ja-JP" altLang="en-US" sz="2400" dirty="0" smtClean="0">
                <a:latin typeface="游ゴシック" panose="020B0400000000000000" pitchFamily="50" charset="-128"/>
                <a:ea typeface="游ゴシック" panose="020B0400000000000000" pitchFamily="50" charset="-128"/>
              </a:rPr>
              <a:t>斜め</a:t>
            </a:r>
            <a:r>
              <a:rPr lang="ja-JP" altLang="en-US" sz="2400" dirty="0">
                <a:latin typeface="游ゴシック" panose="020B0400000000000000" pitchFamily="50" charset="-128"/>
                <a:ea typeface="游ゴシック" panose="020B0400000000000000" pitchFamily="50" charset="-128"/>
              </a:rPr>
              <a:t>方向に縞模様が</a:t>
            </a:r>
            <a:r>
              <a:rPr lang="ja-JP" altLang="en-US" sz="2400" dirty="0" smtClean="0">
                <a:latin typeface="游ゴシック" panose="020B0400000000000000" pitchFamily="50" charset="-128"/>
                <a:ea typeface="游ゴシック" panose="020B0400000000000000" pitchFamily="50" charset="-128"/>
              </a:rPr>
              <a:t>見える </a:t>
            </a:r>
            <a:r>
              <a:rPr lang="en-US" altLang="ja-JP" sz="2400" dirty="0" smtClean="0">
                <a:latin typeface="游ゴシック" panose="020B0400000000000000" pitchFamily="50" charset="-128"/>
                <a:ea typeface="游ゴシック" panose="020B0400000000000000" pitchFamily="50" charset="-128"/>
                <a:sym typeface="Wingdings" panose="05000000000000000000" pitchFamily="2" charset="2"/>
              </a:rPr>
              <a:t> </a:t>
            </a:r>
            <a:r>
              <a:rPr lang="ja-JP" altLang="en-US" sz="2400" dirty="0" smtClean="0">
                <a:latin typeface="游ゴシック" panose="020B0400000000000000" pitchFamily="50" charset="-128"/>
                <a:ea typeface="游ゴシック" panose="020B0400000000000000" pitchFamily="50" charset="-128"/>
              </a:rPr>
              <a:t>この</a:t>
            </a:r>
            <a:r>
              <a:rPr lang="ja-JP" altLang="en-US" sz="2400" dirty="0">
                <a:latin typeface="游ゴシック" panose="020B0400000000000000" pitchFamily="50" charset="-128"/>
                <a:ea typeface="游ゴシック" panose="020B0400000000000000" pitchFamily="50" charset="-128"/>
              </a:rPr>
              <a:t>間隔が回転</a:t>
            </a:r>
            <a:r>
              <a:rPr lang="ja-JP" altLang="en-US" sz="2400" dirty="0" smtClean="0">
                <a:latin typeface="游ゴシック" panose="020B0400000000000000" pitchFamily="50" charset="-128"/>
                <a:ea typeface="游ゴシック" panose="020B0400000000000000" pitchFamily="50" charset="-128"/>
              </a:rPr>
              <a:t>周期</a:t>
            </a:r>
            <a:endParaRPr lang="en-US" altLang="ja-JP" sz="2400" dirty="0" smtClean="0">
              <a:latin typeface="游ゴシック" panose="020B0400000000000000" pitchFamily="50" charset="-128"/>
              <a:ea typeface="游ゴシック" panose="020B0400000000000000" pitchFamily="50" charset="-128"/>
            </a:endParaRPr>
          </a:p>
          <a:p>
            <a:r>
              <a:rPr lang="en-US" altLang="ja-JP" sz="2000" dirty="0" smtClean="0">
                <a:latin typeface="游ゴシック" panose="020B0400000000000000" pitchFamily="50" charset="-128"/>
                <a:ea typeface="游ゴシック" panose="020B0400000000000000" pitchFamily="50" charset="-128"/>
              </a:rPr>
              <a:t>※</a:t>
            </a:r>
            <a:r>
              <a:rPr lang="ja-JP" altLang="en-US" sz="2000" dirty="0" smtClean="0">
                <a:latin typeface="游ゴシック" panose="020B0400000000000000" pitchFamily="50" charset="-128"/>
                <a:ea typeface="游ゴシック" panose="020B0400000000000000" pitchFamily="50" charset="-128"/>
              </a:rPr>
              <a:t>画像同士の差分についてプログラミング課題に出題します</a:t>
            </a:r>
            <a:endParaRPr lang="ja-JP" altLang="en-US" sz="2000" dirty="0">
              <a:latin typeface="游ゴシック" panose="020B0400000000000000" pitchFamily="50" charset="-128"/>
              <a:ea typeface="游ゴシック" panose="020B0400000000000000" pitchFamily="50" charset="-128"/>
            </a:endParaRPr>
          </a:p>
        </p:txBody>
      </p:sp>
    </p:spTree>
    <p:extLst>
      <p:ext uri="{BB962C8B-B14F-4D97-AF65-F5344CB8AC3E}">
        <p14:creationId xmlns:p14="http://schemas.microsoft.com/office/powerpoint/2010/main" val="3174046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25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25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fade">
                                      <p:cBhvr>
                                        <p:cTn id="17" dur="250"/>
                                        <p:tgtEl>
                                          <p:spTgt spid="26"/>
                                        </p:tgtEl>
                                      </p:cBhvr>
                                    </p:animEffect>
                                  </p:childTnLst>
                                </p:cTn>
                              </p:par>
                              <p:par>
                                <p:cTn id="18" presetID="10" presetClass="entr" presetSubtype="0" fill="hold" nodeType="withEffect">
                                  <p:stCondLst>
                                    <p:cond delay="0"/>
                                  </p:stCondLst>
                                  <p:childTnLst>
                                    <p:set>
                                      <p:cBhvr>
                                        <p:cTn id="19" dur="1" fill="hold">
                                          <p:stCondLst>
                                            <p:cond delay="0"/>
                                          </p:stCondLst>
                                        </p:cTn>
                                        <p:tgtEl>
                                          <p:spTgt spid="31"/>
                                        </p:tgtEl>
                                        <p:attrNameLst>
                                          <p:attrName>style.visibility</p:attrName>
                                        </p:attrNameLst>
                                      </p:cBhvr>
                                      <p:to>
                                        <p:strVal val="visible"/>
                                      </p:to>
                                    </p:set>
                                    <p:animEffect transition="in" filter="fade">
                                      <p:cBhvr>
                                        <p:cTn id="20" dur="25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6581" y="341840"/>
            <a:ext cx="11708780" cy="733270"/>
          </a:xfrm>
        </p:spPr>
        <p:txBody>
          <a:bodyPr>
            <a:normAutofit/>
          </a:bodyPr>
          <a:lstStyle/>
          <a:p>
            <a:r>
              <a:rPr kumimoji="1" lang="ja-JP" altLang="en-US" sz="4000" dirty="0" smtClean="0"/>
              <a:t>ボール動画から</a:t>
            </a:r>
            <a:r>
              <a:rPr lang="ja-JP" altLang="en-US" sz="4000" dirty="0"/>
              <a:t>回転軸</a:t>
            </a:r>
            <a:r>
              <a:rPr kumimoji="1" lang="ja-JP" altLang="en-US" sz="4000" dirty="0" smtClean="0"/>
              <a:t>を推定</a:t>
            </a:r>
            <a:endParaRPr kumimoji="1" lang="ja-JP" altLang="en-US" sz="4000" dirty="0"/>
          </a:p>
        </p:txBody>
      </p:sp>
      <p:sp>
        <p:nvSpPr>
          <p:cNvPr id="3" name="コンテンツ プレースホルダー 2"/>
          <p:cNvSpPr>
            <a:spLocks noGrp="1"/>
          </p:cNvSpPr>
          <p:nvPr>
            <p:ph idx="1"/>
          </p:nvPr>
        </p:nvSpPr>
        <p:spPr>
          <a:xfrm>
            <a:off x="456581" y="1160539"/>
            <a:ext cx="11708780" cy="1031178"/>
          </a:xfrm>
        </p:spPr>
        <p:txBody>
          <a:bodyPr>
            <a:normAutofit/>
          </a:bodyPr>
          <a:lstStyle/>
          <a:p>
            <a:r>
              <a:rPr lang="ja-JP" altLang="en-US" sz="2400" dirty="0" smtClean="0"/>
              <a:t>ボール</a:t>
            </a:r>
            <a:r>
              <a:rPr lang="ja-JP" altLang="en-US" sz="2400" dirty="0"/>
              <a:t>追跡に</a:t>
            </a:r>
            <a:r>
              <a:rPr lang="ja-JP" altLang="en-US" sz="2400" dirty="0" smtClean="0"/>
              <a:t>よりボール</a:t>
            </a:r>
            <a:r>
              <a:rPr lang="ja-JP" altLang="en-US" sz="2400" dirty="0"/>
              <a:t>領域</a:t>
            </a:r>
            <a:r>
              <a:rPr lang="ja-JP" altLang="en-US" sz="2400" dirty="0" smtClean="0"/>
              <a:t>を切り出し，回転速度も取得した</a:t>
            </a:r>
            <a:endParaRPr lang="en-US" altLang="ja-JP" sz="2400" dirty="0" smtClean="0"/>
          </a:p>
          <a:p>
            <a:r>
              <a:rPr kumimoji="1" lang="ja-JP" altLang="en-US" sz="2400" dirty="0" smtClean="0"/>
              <a:t>回転軸はどうやって求める？？</a:t>
            </a:r>
            <a:endParaRPr kumimoji="1" lang="en-US" altLang="ja-JP" sz="2400" dirty="0" smtClean="0"/>
          </a:p>
        </p:txBody>
      </p:sp>
      <p:pic>
        <p:nvPicPr>
          <p:cNvPr id="4" name="愛宕data1_curce1_5">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365624" y="2808167"/>
            <a:ext cx="2987676" cy="2987676"/>
          </a:xfrm>
          <a:prstGeom prst="rect">
            <a:avLst/>
          </a:prstGeom>
        </p:spPr>
      </p:pic>
    </p:spTree>
    <p:extLst>
      <p:ext uri="{BB962C8B-B14F-4D97-AF65-F5344CB8AC3E}">
        <p14:creationId xmlns:p14="http://schemas.microsoft.com/office/powerpoint/2010/main" val="386137695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ボール動画から回転軸を推定</a:t>
            </a:r>
            <a:endParaRPr kumimoji="1" lang="ja-JP" altLang="en-US" dirty="0"/>
          </a:p>
        </p:txBody>
      </p:sp>
      <p:sp>
        <p:nvSpPr>
          <p:cNvPr id="3" name="コンテンツ プレースホルダー 2"/>
          <p:cNvSpPr>
            <a:spLocks noGrp="1"/>
          </p:cNvSpPr>
          <p:nvPr>
            <p:ph idx="1"/>
          </p:nvPr>
        </p:nvSpPr>
        <p:spPr>
          <a:xfrm>
            <a:off x="278781" y="1098396"/>
            <a:ext cx="11708780" cy="1721004"/>
          </a:xfrm>
        </p:spPr>
        <p:txBody>
          <a:bodyPr>
            <a:normAutofit fontScale="92500" lnSpcReduction="10000"/>
          </a:bodyPr>
          <a:lstStyle/>
          <a:p>
            <a:r>
              <a:rPr kumimoji="1" lang="ja-JP" altLang="en-US" dirty="0" smtClean="0"/>
              <a:t>回転軸候補を用意（</a:t>
            </a:r>
            <a:r>
              <a:rPr kumimoji="1" lang="en-US" altLang="ja-JP" dirty="0" smtClean="0"/>
              <a:t>2k</a:t>
            </a:r>
            <a:r>
              <a:rPr kumimoji="1" lang="ja-JP" altLang="en-US" dirty="0" smtClean="0"/>
              <a:t>本）</a:t>
            </a:r>
            <a:endParaRPr kumimoji="1" lang="en-US" altLang="ja-JP" dirty="0" smtClean="0"/>
          </a:p>
          <a:p>
            <a:r>
              <a:rPr lang="ja-JP" altLang="en-US" dirty="0" smtClean="0"/>
              <a:t>ある回転軸 </a:t>
            </a:r>
            <a:r>
              <a:rPr lang="en-US" altLang="ja-JP" b="1" dirty="0" smtClean="0"/>
              <a:t>a </a:t>
            </a:r>
            <a:r>
              <a:rPr lang="ja-JP" altLang="en-US" dirty="0" smtClean="0"/>
              <a:t>に対して、動画のあるフレーム３次元的に回転した画像を作成し隣のフレームと比較</a:t>
            </a:r>
            <a:endParaRPr lang="en-US" altLang="ja-JP" dirty="0" smtClean="0"/>
          </a:p>
          <a:p>
            <a:r>
              <a:rPr lang="ja-JP" altLang="en-US" dirty="0"/>
              <a:t>回転した画像</a:t>
            </a:r>
            <a:r>
              <a:rPr lang="ja-JP" altLang="en-US" dirty="0" smtClean="0"/>
              <a:t>が最も</a:t>
            </a:r>
            <a:r>
              <a:rPr lang="ja-JP" altLang="en-US" dirty="0"/>
              <a:t>隣のフレームとマッチ</a:t>
            </a:r>
            <a:r>
              <a:rPr lang="ja-JP" altLang="en-US" dirty="0" smtClean="0"/>
              <a:t>する軸を最適解として出力</a:t>
            </a:r>
            <a:endParaRPr kumimoji="1" lang="ja-JP" altLang="en-US" dirty="0"/>
          </a:p>
        </p:txBody>
      </p:sp>
      <p:pic>
        <p:nvPicPr>
          <p:cNvPr id="4" name="図 3"/>
          <p:cNvPicPr>
            <a:picLocks noChangeAspect="1"/>
          </p:cNvPicPr>
          <p:nvPr/>
        </p:nvPicPr>
        <p:blipFill rotWithShape="1">
          <a:blip r:embed="rId2"/>
          <a:srcRect l="29271" t="33846" r="44792" b="19423"/>
          <a:stretch/>
        </p:blipFill>
        <p:spPr>
          <a:xfrm>
            <a:off x="1409700" y="3162300"/>
            <a:ext cx="2810933" cy="2743200"/>
          </a:xfrm>
          <a:prstGeom prst="rect">
            <a:avLst/>
          </a:prstGeom>
        </p:spPr>
      </p:pic>
      <p:sp>
        <p:nvSpPr>
          <p:cNvPr id="5" name="正方形/長方形 4"/>
          <p:cNvSpPr/>
          <p:nvPr/>
        </p:nvSpPr>
        <p:spPr>
          <a:xfrm>
            <a:off x="1909309" y="5824835"/>
            <a:ext cx="1811714" cy="461665"/>
          </a:xfrm>
          <a:prstGeom prst="rect">
            <a:avLst/>
          </a:prstGeom>
        </p:spPr>
        <p:txBody>
          <a:bodyPr wrap="none">
            <a:spAutoFit/>
          </a:bodyPr>
          <a:lstStyle/>
          <a:p>
            <a:r>
              <a:rPr lang="ja-JP" altLang="en-US" sz="2400" dirty="0" smtClean="0">
                <a:latin typeface="游ゴシック" panose="020B0400000000000000" pitchFamily="50" charset="-128"/>
                <a:ea typeface="游ゴシック" panose="020B0400000000000000" pitchFamily="50" charset="-128"/>
              </a:rPr>
              <a:t>回転軸候補 </a:t>
            </a:r>
            <a:endParaRPr lang="ja-JP" altLang="en-US" sz="2400" dirty="0">
              <a:latin typeface="游ゴシック" panose="020B0400000000000000" pitchFamily="50" charset="-128"/>
              <a:ea typeface="游ゴシック" panose="020B0400000000000000" pitchFamily="50" charset="-128"/>
            </a:endParaRPr>
          </a:p>
        </p:txBody>
      </p:sp>
      <p:pic>
        <p:nvPicPr>
          <p:cNvPr id="6" name="図 5"/>
          <p:cNvPicPr>
            <a:picLocks noChangeAspect="1"/>
          </p:cNvPicPr>
          <p:nvPr/>
        </p:nvPicPr>
        <p:blipFill rotWithShape="1">
          <a:blip r:embed="rId3"/>
          <a:srcRect r="29773"/>
          <a:stretch/>
        </p:blipFill>
        <p:spPr>
          <a:xfrm>
            <a:off x="5298661" y="2819400"/>
            <a:ext cx="5445539" cy="4059966"/>
          </a:xfrm>
          <a:prstGeom prst="rect">
            <a:avLst/>
          </a:prstGeom>
        </p:spPr>
      </p:pic>
    </p:spTree>
    <p:extLst>
      <p:ext uri="{BB962C8B-B14F-4D97-AF65-F5344CB8AC3E}">
        <p14:creationId xmlns:p14="http://schemas.microsoft.com/office/powerpoint/2010/main" val="21465376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762501" y="1173166"/>
            <a:ext cx="7036419" cy="733270"/>
          </a:xfrm>
        </p:spPr>
        <p:txBody>
          <a:bodyPr/>
          <a:lstStyle/>
          <a:p>
            <a:r>
              <a:rPr kumimoji="1" lang="ja-JP" altLang="en-US" dirty="0" smtClean="0"/>
              <a:t>参考書</a:t>
            </a:r>
            <a:endParaRPr kumimoji="1" lang="ja-JP" altLang="en-US" dirty="0"/>
          </a:p>
        </p:txBody>
      </p:sp>
      <p:sp>
        <p:nvSpPr>
          <p:cNvPr id="3" name="コンテンツ プレースホルダー 2"/>
          <p:cNvSpPr>
            <a:spLocks noGrp="1"/>
          </p:cNvSpPr>
          <p:nvPr>
            <p:ph idx="1"/>
          </p:nvPr>
        </p:nvSpPr>
        <p:spPr>
          <a:xfrm>
            <a:off x="4762501" y="2039921"/>
            <a:ext cx="6871780" cy="4114800"/>
          </a:xfrm>
        </p:spPr>
        <p:txBody>
          <a:bodyPr>
            <a:normAutofit/>
          </a:bodyPr>
          <a:lstStyle/>
          <a:p>
            <a:r>
              <a:rPr lang="en-US" altLang="ja-JP" sz="2000" dirty="0"/>
              <a:t>CG-Arts</a:t>
            </a:r>
            <a:r>
              <a:rPr lang="ja-JP" altLang="en-US" sz="2000" dirty="0"/>
              <a:t>協会（画像情報教育進行委員会）</a:t>
            </a:r>
            <a:endParaRPr lang="en-US" altLang="ja-JP" sz="2000" dirty="0"/>
          </a:p>
          <a:p>
            <a:r>
              <a:rPr lang="ja-JP" altLang="en-US" sz="2000" dirty="0"/>
              <a:t>ディジタル画像処理</a:t>
            </a:r>
            <a:r>
              <a:rPr lang="en-US" altLang="ja-JP" sz="2000" dirty="0"/>
              <a:t>[</a:t>
            </a:r>
            <a:r>
              <a:rPr lang="ja-JP" altLang="en-US" sz="2000" dirty="0"/>
              <a:t>改訂新版</a:t>
            </a:r>
            <a:r>
              <a:rPr lang="en-US" altLang="ja-JP" sz="2000" dirty="0"/>
              <a:t>] </a:t>
            </a:r>
            <a:r>
              <a:rPr lang="ja-JP" altLang="en-US" sz="2000" dirty="0"/>
              <a:t>大型本</a:t>
            </a:r>
            <a:endParaRPr lang="en-US" altLang="ja-JP" sz="2000" dirty="0"/>
          </a:p>
          <a:p>
            <a:endParaRPr lang="en-US" altLang="ja-JP" sz="2000" dirty="0"/>
          </a:p>
          <a:p>
            <a:r>
              <a:rPr lang="ja-JP" altLang="en-US" sz="2000" dirty="0"/>
              <a:t>日本語で読める画像処理の教科書です</a:t>
            </a:r>
            <a:endParaRPr lang="en-US" altLang="ja-JP" sz="2000" dirty="0"/>
          </a:p>
          <a:p>
            <a:r>
              <a:rPr lang="ja-JP" altLang="en-US" sz="2000" dirty="0"/>
              <a:t>画像や例が多く入門者には最適だと思います</a:t>
            </a:r>
            <a:endParaRPr lang="en-US" altLang="ja-JP" sz="2000" dirty="0"/>
          </a:p>
          <a:p>
            <a:endParaRPr lang="en-US" altLang="ja-JP" sz="2000" dirty="0"/>
          </a:p>
          <a:p>
            <a:r>
              <a:rPr lang="ja-JP" altLang="en-US" sz="2000" dirty="0"/>
              <a:t>網羅性が非常に高い反面，初学者にとっては説明が少ない部分もある</a:t>
            </a:r>
            <a:r>
              <a:rPr lang="en-US" altLang="ja-JP" sz="2000" dirty="0"/>
              <a:t>  </a:t>
            </a:r>
            <a:r>
              <a:rPr lang="en-US" altLang="ja-JP" sz="2000" dirty="0">
                <a:sym typeface="Wingdings" panose="05000000000000000000" pitchFamily="2" charset="2"/>
              </a:rPr>
              <a:t> </a:t>
            </a:r>
            <a:r>
              <a:rPr lang="ja-JP" altLang="en-US" sz="2000" dirty="0">
                <a:sym typeface="Wingdings" panose="05000000000000000000" pitchFamily="2" charset="2"/>
              </a:rPr>
              <a:t>講義中に丁寧に解説します</a:t>
            </a:r>
            <a:endParaRPr lang="en-US" altLang="ja-JP" sz="2000" dirty="0">
              <a:sym typeface="Wingdings" panose="05000000000000000000" pitchFamily="2" charset="2"/>
            </a:endParaRPr>
          </a:p>
          <a:p>
            <a:endParaRPr lang="en-US" altLang="ja-JP" sz="2000" dirty="0">
              <a:sym typeface="Wingdings" panose="05000000000000000000" pitchFamily="2" charset="2"/>
            </a:endParaRPr>
          </a:p>
          <a:p>
            <a:pPr marL="0" indent="0">
              <a:buNone/>
            </a:pPr>
            <a:r>
              <a:rPr lang="en-US" altLang="ja-JP" sz="2000" dirty="0">
                <a:solidFill>
                  <a:srgbClr val="FF0000"/>
                </a:solidFill>
                <a:sym typeface="Wingdings" panose="05000000000000000000" pitchFamily="2" charset="2"/>
              </a:rPr>
              <a:t>※</a:t>
            </a:r>
            <a:r>
              <a:rPr lang="ja-JP" altLang="en-US" sz="2000" dirty="0">
                <a:solidFill>
                  <a:srgbClr val="FF0000"/>
                </a:solidFill>
                <a:sym typeface="Wingdings" panose="05000000000000000000" pitchFamily="2" charset="2"/>
              </a:rPr>
              <a:t>基本的に、スライド資料を中心に講義を進めます</a:t>
            </a:r>
            <a:endParaRPr lang="en-US" altLang="ja-JP" sz="2000" dirty="0">
              <a:solidFill>
                <a:srgbClr val="FF0000"/>
              </a:solidFill>
            </a:endParaRPr>
          </a:p>
        </p:txBody>
      </p:sp>
      <p:pic>
        <p:nvPicPr>
          <p:cNvPr id="4" name="Picture 2" descr="https://images-na.ssl-images-amazon.com/images/I/518ivcD2crL._SX348_BO1,204,203,200_.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9621" y="720431"/>
            <a:ext cx="3984225" cy="56803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643339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まとめ</a:t>
            </a:r>
            <a:endParaRPr kumimoji="1" lang="ja-JP" altLang="en-US" dirty="0"/>
          </a:p>
        </p:txBody>
      </p:sp>
      <p:sp>
        <p:nvSpPr>
          <p:cNvPr id="3" name="コンテンツ プレースホルダー 2"/>
          <p:cNvSpPr>
            <a:spLocks noGrp="1"/>
          </p:cNvSpPr>
          <p:nvPr>
            <p:ph idx="1"/>
          </p:nvPr>
        </p:nvSpPr>
        <p:spPr>
          <a:xfrm>
            <a:off x="278781" y="1343722"/>
            <a:ext cx="11708780" cy="5304727"/>
          </a:xfrm>
        </p:spPr>
        <p:txBody>
          <a:bodyPr>
            <a:normAutofit/>
          </a:bodyPr>
          <a:lstStyle/>
          <a:p>
            <a:pPr>
              <a:lnSpc>
                <a:spcPct val="100000"/>
              </a:lnSpc>
              <a:spcBef>
                <a:spcPts val="600"/>
              </a:spcBef>
            </a:pPr>
            <a:r>
              <a:rPr lang="ja-JP" altLang="en-US" dirty="0" smtClean="0">
                <a:solidFill>
                  <a:prstClr val="black"/>
                </a:solidFill>
              </a:rPr>
              <a:t>イントロダクション</a:t>
            </a:r>
            <a:endParaRPr lang="en-US" altLang="ja-JP" dirty="0" smtClean="0">
              <a:solidFill>
                <a:prstClr val="black"/>
              </a:solidFill>
            </a:endParaRPr>
          </a:p>
          <a:p>
            <a:pPr lvl="1">
              <a:lnSpc>
                <a:spcPct val="100000"/>
              </a:lnSpc>
              <a:spcBef>
                <a:spcPts val="600"/>
              </a:spcBef>
            </a:pPr>
            <a:r>
              <a:rPr lang="ja-JP" altLang="en-US" dirty="0" smtClean="0">
                <a:solidFill>
                  <a:prstClr val="black"/>
                </a:solidFill>
              </a:rPr>
              <a:t>対面実施</a:t>
            </a:r>
            <a:endParaRPr lang="en-US" altLang="ja-JP" dirty="0" smtClean="0">
              <a:solidFill>
                <a:prstClr val="black"/>
              </a:solidFill>
            </a:endParaRPr>
          </a:p>
          <a:p>
            <a:pPr lvl="1">
              <a:lnSpc>
                <a:spcPct val="100000"/>
              </a:lnSpc>
              <a:spcBef>
                <a:spcPts val="600"/>
              </a:spcBef>
            </a:pPr>
            <a:r>
              <a:rPr lang="ja-JP" altLang="en-US" dirty="0" smtClean="0">
                <a:solidFill>
                  <a:prstClr val="black"/>
                </a:solidFill>
              </a:rPr>
              <a:t>座学</a:t>
            </a:r>
            <a:r>
              <a:rPr lang="en-US" altLang="ja-JP" dirty="0">
                <a:solidFill>
                  <a:prstClr val="black"/>
                </a:solidFill>
              </a:rPr>
              <a:t>9</a:t>
            </a:r>
            <a:r>
              <a:rPr lang="ja-JP" altLang="en-US" dirty="0" smtClean="0">
                <a:solidFill>
                  <a:prstClr val="black"/>
                </a:solidFill>
              </a:rPr>
              <a:t>回、演習</a:t>
            </a:r>
            <a:r>
              <a:rPr lang="en-US" altLang="ja-JP" dirty="0" smtClean="0">
                <a:solidFill>
                  <a:prstClr val="black"/>
                </a:solidFill>
              </a:rPr>
              <a:t>5</a:t>
            </a:r>
            <a:r>
              <a:rPr lang="ja-JP" altLang="en-US" dirty="0" smtClean="0">
                <a:solidFill>
                  <a:prstClr val="black"/>
                </a:solidFill>
              </a:rPr>
              <a:t>回</a:t>
            </a:r>
            <a:r>
              <a:rPr lang="ja-JP" altLang="en-US" dirty="0" smtClean="0">
                <a:solidFill>
                  <a:prstClr val="black"/>
                </a:solidFill>
              </a:rPr>
              <a:t>、筆記試験を</a:t>
            </a:r>
            <a:r>
              <a:rPr lang="en-US" altLang="ja-JP" dirty="0" smtClean="0">
                <a:solidFill>
                  <a:prstClr val="black"/>
                </a:solidFill>
              </a:rPr>
              <a:t>9</a:t>
            </a:r>
            <a:r>
              <a:rPr lang="ja-JP" altLang="en-US" dirty="0" smtClean="0">
                <a:solidFill>
                  <a:prstClr val="black"/>
                </a:solidFill>
              </a:rPr>
              <a:t>回目に実施</a:t>
            </a:r>
            <a:endParaRPr lang="en-US" altLang="ja-JP" dirty="0" smtClean="0">
              <a:solidFill>
                <a:prstClr val="black"/>
              </a:solidFill>
            </a:endParaRPr>
          </a:p>
          <a:p>
            <a:pPr lvl="1">
              <a:lnSpc>
                <a:spcPct val="100000"/>
              </a:lnSpc>
              <a:spcBef>
                <a:spcPts val="600"/>
              </a:spcBef>
            </a:pPr>
            <a:r>
              <a:rPr lang="ja-JP" altLang="en-US" dirty="0" smtClean="0">
                <a:solidFill>
                  <a:prstClr val="black"/>
                </a:solidFill>
              </a:rPr>
              <a:t>毎回のミニッツペーパーあり</a:t>
            </a:r>
            <a:endParaRPr lang="en-US" altLang="ja-JP" dirty="0" smtClean="0">
              <a:solidFill>
                <a:prstClr val="black"/>
              </a:solidFill>
            </a:endParaRPr>
          </a:p>
          <a:p>
            <a:pPr lvl="1">
              <a:lnSpc>
                <a:spcPct val="100000"/>
              </a:lnSpc>
              <a:spcBef>
                <a:spcPts val="600"/>
              </a:spcBef>
            </a:pPr>
            <a:endParaRPr lang="en-US" altLang="ja-JP" dirty="0" smtClean="0">
              <a:solidFill>
                <a:prstClr val="black"/>
              </a:solidFill>
            </a:endParaRPr>
          </a:p>
          <a:p>
            <a:pPr lvl="0">
              <a:lnSpc>
                <a:spcPct val="100000"/>
              </a:lnSpc>
              <a:spcBef>
                <a:spcPts val="600"/>
              </a:spcBef>
            </a:pPr>
            <a:r>
              <a:rPr lang="ja-JP" altLang="en-US" dirty="0" smtClean="0">
                <a:solidFill>
                  <a:prstClr val="black"/>
                </a:solidFill>
              </a:rPr>
              <a:t>画像</a:t>
            </a:r>
            <a:r>
              <a:rPr lang="ja-JP" altLang="en-US" dirty="0" smtClean="0">
                <a:solidFill>
                  <a:prstClr val="black"/>
                </a:solidFill>
              </a:rPr>
              <a:t>処理・画像認識に関する研究紹介</a:t>
            </a:r>
            <a:endParaRPr lang="en-US" altLang="ja-JP" dirty="0" smtClean="0">
              <a:solidFill>
                <a:prstClr val="black"/>
              </a:solidFill>
            </a:endParaRPr>
          </a:p>
          <a:p>
            <a:pPr lvl="1">
              <a:lnSpc>
                <a:spcPct val="100000"/>
              </a:lnSpc>
              <a:spcBef>
                <a:spcPts val="600"/>
              </a:spcBef>
            </a:pPr>
            <a:r>
              <a:rPr lang="ja-JP" altLang="en-US" dirty="0" smtClean="0">
                <a:solidFill>
                  <a:prstClr val="black"/>
                </a:solidFill>
              </a:rPr>
              <a:t>テクスチャ合成</a:t>
            </a:r>
            <a:endParaRPr lang="en-US" altLang="ja-JP" dirty="0" smtClean="0">
              <a:solidFill>
                <a:prstClr val="black"/>
              </a:solidFill>
            </a:endParaRPr>
          </a:p>
          <a:p>
            <a:pPr lvl="1">
              <a:lnSpc>
                <a:spcPct val="100000"/>
              </a:lnSpc>
              <a:spcBef>
                <a:spcPts val="600"/>
              </a:spcBef>
            </a:pPr>
            <a:r>
              <a:rPr lang="ja-JP" altLang="en-US" dirty="0" smtClean="0">
                <a:solidFill>
                  <a:prstClr val="black"/>
                </a:solidFill>
              </a:rPr>
              <a:t>シームカービング</a:t>
            </a:r>
            <a:endParaRPr lang="en-US" altLang="ja-JP" dirty="0" smtClean="0">
              <a:solidFill>
                <a:prstClr val="black"/>
              </a:solidFill>
            </a:endParaRPr>
          </a:p>
          <a:p>
            <a:pPr lvl="1">
              <a:lnSpc>
                <a:spcPct val="100000"/>
              </a:lnSpc>
              <a:spcBef>
                <a:spcPts val="600"/>
              </a:spcBef>
            </a:pPr>
            <a:r>
              <a:rPr lang="ja-JP" altLang="en-US" dirty="0">
                <a:solidFill>
                  <a:prstClr val="black"/>
                </a:solidFill>
              </a:rPr>
              <a:t>野球</a:t>
            </a:r>
            <a:r>
              <a:rPr lang="ja-JP" altLang="en-US" dirty="0" smtClean="0">
                <a:solidFill>
                  <a:prstClr val="black"/>
                </a:solidFill>
              </a:rPr>
              <a:t>ボールの回転解析</a:t>
            </a:r>
            <a:endParaRPr lang="en-US" altLang="ja-JP" dirty="0">
              <a:solidFill>
                <a:prstClr val="black"/>
              </a:solidFill>
            </a:endParaRPr>
          </a:p>
          <a:p>
            <a:pPr lvl="1">
              <a:lnSpc>
                <a:spcPct val="100000"/>
              </a:lnSpc>
              <a:spcBef>
                <a:spcPts val="600"/>
              </a:spcBef>
            </a:pPr>
            <a:endParaRPr lang="en-US" altLang="ja-JP" dirty="0" smtClean="0">
              <a:solidFill>
                <a:prstClr val="black"/>
              </a:solidFill>
            </a:endParaRPr>
          </a:p>
          <a:p>
            <a:pPr marL="0" indent="0">
              <a:lnSpc>
                <a:spcPct val="100000"/>
              </a:lnSpc>
              <a:spcBef>
                <a:spcPts val="600"/>
              </a:spcBef>
              <a:buNone/>
            </a:pPr>
            <a:r>
              <a:rPr lang="ja-JP" altLang="en-US" dirty="0" smtClean="0">
                <a:solidFill>
                  <a:prstClr val="black"/>
                </a:solidFill>
              </a:rPr>
              <a:t>前期</a:t>
            </a:r>
            <a:r>
              <a:rPr lang="en-US" altLang="ja-JP" dirty="0" smtClean="0">
                <a:solidFill>
                  <a:prstClr val="black"/>
                </a:solidFill>
              </a:rPr>
              <a:t>14</a:t>
            </a:r>
            <a:r>
              <a:rPr lang="ja-JP" altLang="en-US" dirty="0" smtClean="0">
                <a:solidFill>
                  <a:prstClr val="black"/>
                </a:solidFill>
              </a:rPr>
              <a:t>回の間、よろしく</a:t>
            </a:r>
            <a:r>
              <a:rPr lang="ja-JP" altLang="en-US" dirty="0">
                <a:solidFill>
                  <a:prstClr val="black"/>
                </a:solidFill>
              </a:rPr>
              <a:t>おねがい</a:t>
            </a:r>
            <a:r>
              <a:rPr lang="ja-JP" altLang="en-US" dirty="0" smtClean="0">
                <a:solidFill>
                  <a:prstClr val="black"/>
                </a:solidFill>
              </a:rPr>
              <a:t>します！</a:t>
            </a:r>
            <a:endParaRPr lang="en-US" altLang="ja-JP" dirty="0" smtClean="0"/>
          </a:p>
        </p:txBody>
      </p:sp>
    </p:spTree>
    <p:extLst>
      <p:ext uri="{BB962C8B-B14F-4D97-AF65-F5344CB8AC3E}">
        <p14:creationId xmlns:p14="http://schemas.microsoft.com/office/powerpoint/2010/main" val="340660301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9" name="コンテンツ プレースホルダー 2"/>
              <p:cNvSpPr txBox="1">
                <a:spLocks/>
              </p:cNvSpPr>
              <p:nvPr/>
            </p:nvSpPr>
            <p:spPr>
              <a:xfrm>
                <a:off x="5771548" y="1719018"/>
                <a:ext cx="1961942" cy="1092276"/>
              </a:xfrm>
              <a:prstGeom prst="rect">
                <a:avLst/>
              </a:prstGeom>
              <a:solidFill>
                <a:schemeClr val="bg1"/>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nSpc>
                    <a:spcPct val="110000"/>
                  </a:lnSpc>
                  <a:spcBef>
                    <a:spcPts val="600"/>
                  </a:spcBef>
                  <a:buNone/>
                </a:pPr>
                <a14:m>
                  <m:oMathPara xmlns:m="http://schemas.openxmlformats.org/officeDocument/2006/math">
                    <m:oMathParaPr>
                      <m:jc m:val="centerGroup"/>
                    </m:oMathParaPr>
                    <m:oMath xmlns:m="http://schemas.openxmlformats.org/officeDocument/2006/math">
                      <m:func>
                        <m:funcPr>
                          <m:ctrlPr>
                            <a:rPr lang="en-US" altLang="ja-JP" i="1" smtClean="0">
                              <a:latin typeface="Cambria Math" panose="02040503050406030204" pitchFamily="18" charset="0"/>
                            </a:rPr>
                          </m:ctrlPr>
                        </m:funcPr>
                        <m:fName>
                          <m:limLow>
                            <m:limLowPr>
                              <m:ctrlPr>
                                <a:rPr lang="en-US" altLang="ja-JP" i="1" smtClean="0">
                                  <a:latin typeface="Cambria Math" panose="02040503050406030204" pitchFamily="18" charset="0"/>
                                </a:rPr>
                              </m:ctrlPr>
                            </m:limLowPr>
                            <m:e>
                              <m:r>
                                <m:rPr>
                                  <m:sty m:val="p"/>
                                </m:rPr>
                                <a:rPr lang="en-US" altLang="ja-JP" b="0" i="0" smtClean="0">
                                  <a:latin typeface="Cambria Math" panose="02040503050406030204" pitchFamily="18" charset="0"/>
                                </a:rPr>
                                <m:t>arg</m:t>
                              </m:r>
                              <m:r>
                                <m:rPr>
                                  <m:sty m:val="p"/>
                                </m:rPr>
                                <a:rPr lang="en-US" altLang="ja-JP" i="0" smtClean="0">
                                  <a:latin typeface="Cambria Math" panose="02040503050406030204" pitchFamily="18" charset="0"/>
                                </a:rPr>
                                <m:t>min</m:t>
                              </m:r>
                            </m:e>
                            <m:lim>
                              <m:r>
                                <a:rPr lang="en-US" altLang="ja-JP" b="0" i="1" smtClean="0">
                                  <a:latin typeface="Cambria Math" panose="02040503050406030204" pitchFamily="18" charset="0"/>
                                </a:rPr>
                                <m:t>𝑋</m:t>
                              </m:r>
                            </m:lim>
                          </m:limLow>
                        </m:fName>
                        <m:e/>
                      </m:func>
                    </m:oMath>
                  </m:oMathPara>
                </a14:m>
                <a:endParaRPr lang="en-US" altLang="ja-JP" dirty="0"/>
              </a:p>
              <a:p>
                <a:pPr marL="0" indent="0">
                  <a:lnSpc>
                    <a:spcPct val="110000"/>
                  </a:lnSpc>
                  <a:spcBef>
                    <a:spcPts val="600"/>
                  </a:spcBef>
                  <a:buFont typeface="Arial" panose="020B0604020202020204" pitchFamily="34" charset="0"/>
                  <a:buNone/>
                </a:pPr>
                <a:endParaRPr lang="ja-JP" altLang="en-US" dirty="0"/>
              </a:p>
            </p:txBody>
          </p:sp>
        </mc:Choice>
        <mc:Fallback xmlns="">
          <p:sp>
            <p:nvSpPr>
              <p:cNvPr id="9" name="コンテンツ プレースホルダー 2"/>
              <p:cNvSpPr txBox="1">
                <a:spLocks noRot="1" noChangeAspect="1" noMove="1" noResize="1" noEditPoints="1" noAdjustHandles="1" noChangeArrowheads="1" noChangeShapeType="1" noTextEdit="1"/>
              </p:cNvSpPr>
              <p:nvPr/>
            </p:nvSpPr>
            <p:spPr>
              <a:xfrm>
                <a:off x="5771548" y="1719018"/>
                <a:ext cx="1961942" cy="1092276"/>
              </a:xfrm>
              <a:prstGeom prst="rect">
                <a:avLst/>
              </a:prstGeom>
              <a:blipFill rotWithShape="0">
                <a:blip r:embed="rId3"/>
                <a:stretch>
                  <a:fillRect/>
                </a:stretch>
              </a:blipFill>
            </p:spPr>
            <p:txBody>
              <a:bodyPr/>
              <a:lstStyle/>
              <a:p>
                <a:r>
                  <a:rPr lang="ja-JP" altLang="en-US">
                    <a:noFill/>
                  </a:rPr>
                  <a:t> </a:t>
                </a:r>
              </a:p>
            </p:txBody>
          </p:sp>
        </mc:Fallback>
      </mc:AlternateContent>
      <p:sp>
        <p:nvSpPr>
          <p:cNvPr id="2" name="タイトル 1"/>
          <p:cNvSpPr>
            <a:spLocks noGrp="1"/>
          </p:cNvSpPr>
          <p:nvPr>
            <p:ph type="title"/>
          </p:nvPr>
        </p:nvSpPr>
        <p:spPr>
          <a:xfrm>
            <a:off x="705434" y="108098"/>
            <a:ext cx="3198910" cy="1146769"/>
          </a:xfrm>
        </p:spPr>
        <p:txBody>
          <a:bodyPr>
            <a:normAutofit/>
          </a:bodyPr>
          <a:lstStyle/>
          <a:p>
            <a:r>
              <a:rPr lang="ja-JP" altLang="en-US" sz="3600" b="1" dirty="0"/>
              <a:t>画像の最適化</a:t>
            </a:r>
            <a:r>
              <a:rPr lang="en-US" altLang="ja-JP" sz="3600" b="1" dirty="0"/>
              <a:t/>
            </a:r>
            <a:br>
              <a:rPr lang="en-US" altLang="ja-JP" sz="3600" b="1" dirty="0"/>
            </a:br>
            <a:r>
              <a:rPr lang="ja-JP" altLang="en-US" sz="3100" dirty="0"/>
              <a:t>双方向の類似度</a:t>
            </a:r>
            <a:endParaRPr kumimoji="1" lang="ja-JP" altLang="en-US" sz="3100" dirty="0"/>
          </a:p>
        </p:txBody>
      </p:sp>
      <p:sp>
        <p:nvSpPr>
          <p:cNvPr id="10" name="正方形/長方形 9"/>
          <p:cNvSpPr/>
          <p:nvPr/>
        </p:nvSpPr>
        <p:spPr>
          <a:xfrm>
            <a:off x="3908484" y="165370"/>
            <a:ext cx="8283516" cy="707886"/>
          </a:xfrm>
          <a:prstGeom prst="rect">
            <a:avLst/>
          </a:prstGeom>
        </p:spPr>
        <p:txBody>
          <a:bodyPr wrap="square">
            <a:spAutoFit/>
          </a:bodyPr>
          <a:lstStyle/>
          <a:p>
            <a:r>
              <a:rPr lang="en-US" altLang="ja-JP" sz="2000" dirty="0" err="1"/>
              <a:t>Simakov</a:t>
            </a:r>
            <a:r>
              <a:rPr lang="en-US" altLang="ja-JP" sz="2000" dirty="0"/>
              <a:t> et al. Summarizing Visual Data Using Bidirectional Similarity, CVPR 08.</a:t>
            </a:r>
          </a:p>
          <a:p>
            <a:r>
              <a:rPr lang="en-US" altLang="ja-JP" sz="2000" dirty="0"/>
              <a:t>Wei</a:t>
            </a:r>
            <a:r>
              <a:rPr lang="ja-JP" altLang="en-US" sz="2000" dirty="0"/>
              <a:t> </a:t>
            </a:r>
            <a:r>
              <a:rPr lang="en-US" altLang="ja-JP" sz="2000" dirty="0"/>
              <a:t>et al. Inverse texture synthesis, SIGGRAPH 08.</a:t>
            </a:r>
            <a:endParaRPr lang="ja-JP" altLang="en-US" sz="2000" dirty="0"/>
          </a:p>
        </p:txBody>
      </p:sp>
      <mc:AlternateContent xmlns:mc="http://schemas.openxmlformats.org/markup-compatibility/2006" xmlns:a14="http://schemas.microsoft.com/office/drawing/2010/main">
        <mc:Choice Requires="a14">
          <p:sp>
            <p:nvSpPr>
              <p:cNvPr id="11" name="コンテンツ プレースホルダー 2"/>
              <p:cNvSpPr txBox="1">
                <a:spLocks/>
              </p:cNvSpPr>
              <p:nvPr/>
            </p:nvSpPr>
            <p:spPr>
              <a:xfrm>
                <a:off x="7130374" y="1407732"/>
                <a:ext cx="4688732" cy="3874387"/>
              </a:xfrm>
              <a:prstGeom prst="rect">
                <a:avLst/>
              </a:prstGeom>
              <a:solidFill>
                <a:schemeClr val="accent4">
                  <a:lumMod val="20000"/>
                  <a:lumOff val="80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nSpc>
                    <a:spcPct val="110000"/>
                  </a:lnSpc>
                  <a:spcBef>
                    <a:spcPts val="600"/>
                  </a:spcBef>
                  <a:buNone/>
                </a:pPr>
                <a14:m>
                  <m:oMathPara xmlns:m="http://schemas.openxmlformats.org/officeDocument/2006/math">
                    <m:oMathParaPr>
                      <m:jc m:val="centerGroup"/>
                    </m:oMathParaPr>
                    <m:oMath xmlns:m="http://schemas.openxmlformats.org/officeDocument/2006/math">
                      <m:nary>
                        <m:naryPr>
                          <m:chr m:val="∑"/>
                          <m:supHide m:val="on"/>
                          <m:ctrlPr>
                            <a:rPr lang="en-US" altLang="ja-JP" i="1">
                              <a:latin typeface="Cambria Math" panose="02040503050406030204" pitchFamily="18" charset="0"/>
                            </a:rPr>
                          </m:ctrlPr>
                        </m:naryPr>
                        <m:sub>
                          <m:r>
                            <m:rPr>
                              <m:brk m:alnAt="7"/>
                            </m:rPr>
                            <a:rPr lang="en-US" altLang="ja-JP" i="1">
                              <a:latin typeface="Cambria Math" panose="02040503050406030204" pitchFamily="18" charset="0"/>
                            </a:rPr>
                            <m:t>𝑝</m:t>
                          </m:r>
                          <m:r>
                            <a:rPr lang="en-US" altLang="ja-JP" i="1">
                              <a:latin typeface="Cambria Math" panose="02040503050406030204" pitchFamily="18" charset="0"/>
                            </a:rPr>
                            <m:t>∈</m:t>
                          </m:r>
                          <m:sSup>
                            <m:sSupPr>
                              <m:ctrlPr>
                                <a:rPr lang="en-US" altLang="ja-JP" i="1">
                                  <a:latin typeface="Cambria Math" panose="02040503050406030204" pitchFamily="18" charset="0"/>
                                </a:rPr>
                              </m:ctrlPr>
                            </m:sSupPr>
                            <m:e>
                              <m:r>
                                <a:rPr lang="en-US" altLang="ja-JP" i="1">
                                  <a:latin typeface="Cambria Math" panose="02040503050406030204" pitchFamily="18" charset="0"/>
                                </a:rPr>
                                <m:t>𝑋</m:t>
                              </m:r>
                            </m:e>
                            <m:sup>
                              <m:r>
                                <a:rPr lang="en-US" altLang="ja-JP" i="1">
                                  <a:latin typeface="Cambria Math" panose="02040503050406030204" pitchFamily="18" charset="0"/>
                                </a:rPr>
                                <m:t>∗</m:t>
                              </m:r>
                            </m:sup>
                          </m:sSup>
                        </m:sub>
                        <m:sup/>
                        <m:e>
                          <m:r>
                            <a:rPr lang="en-US" altLang="ja-JP" i="1">
                              <a:latin typeface="Cambria Math" panose="02040503050406030204" pitchFamily="18" charset="0"/>
                            </a:rPr>
                            <m:t>||</m:t>
                          </m:r>
                          <m:sSup>
                            <m:sSupPr>
                              <m:ctrlPr>
                                <a:rPr lang="en-US" altLang="ja-JP" i="1">
                                  <a:latin typeface="Cambria Math" panose="02040503050406030204" pitchFamily="18" charset="0"/>
                                </a:rPr>
                              </m:ctrlPr>
                            </m:sSupPr>
                            <m:e>
                              <m:sSub>
                                <m:sSubPr>
                                  <m:ctrlPr>
                                    <a:rPr lang="en-US" altLang="ja-JP" b="1" i="1">
                                      <a:latin typeface="Cambria Math" panose="02040503050406030204" pitchFamily="18" charset="0"/>
                                    </a:rPr>
                                  </m:ctrlPr>
                                </m:sSubPr>
                                <m:e>
                                  <m:r>
                                    <a:rPr lang="en-US" altLang="ja-JP" b="1">
                                      <a:latin typeface="Cambria Math" panose="02040503050406030204" pitchFamily="18" charset="0"/>
                                    </a:rPr>
                                    <m:t>𝐱</m:t>
                                  </m:r>
                                </m:e>
                                <m:sub>
                                  <m:r>
                                    <a:rPr lang="en-US" altLang="ja-JP" i="1">
                                      <a:latin typeface="Cambria Math" panose="02040503050406030204" pitchFamily="18" charset="0"/>
                                    </a:rPr>
                                    <m:t>𝑝</m:t>
                                  </m:r>
                                </m:sub>
                              </m:sSub>
                              <m:r>
                                <a:rPr lang="en-US" altLang="ja-JP" b="1">
                                  <a:latin typeface="Cambria Math" panose="02040503050406030204" pitchFamily="18" charset="0"/>
                                </a:rPr>
                                <m:t>−</m:t>
                              </m:r>
                              <m:sSub>
                                <m:sSubPr>
                                  <m:ctrlPr>
                                    <a:rPr lang="en-US" altLang="ja-JP" b="1" i="1">
                                      <a:latin typeface="Cambria Math" panose="02040503050406030204" pitchFamily="18" charset="0"/>
                                    </a:rPr>
                                  </m:ctrlPr>
                                </m:sSubPr>
                                <m:e>
                                  <m:r>
                                    <a:rPr lang="en-US" altLang="ja-JP" b="1">
                                      <a:latin typeface="Cambria Math" panose="02040503050406030204" pitchFamily="18" charset="0"/>
                                    </a:rPr>
                                    <m:t>𝐳</m:t>
                                  </m:r>
                                </m:e>
                                <m:sub>
                                  <m:r>
                                    <a:rPr lang="en-US" altLang="ja-JP" i="1">
                                      <a:latin typeface="Cambria Math" panose="02040503050406030204" pitchFamily="18" charset="0"/>
                                    </a:rPr>
                                    <m:t>𝑝</m:t>
                                  </m:r>
                                </m:sub>
                              </m:sSub>
                              <m:r>
                                <a:rPr lang="en-US" altLang="ja-JP" b="1" i="1">
                                  <a:latin typeface="Cambria Math" panose="02040503050406030204" pitchFamily="18" charset="0"/>
                                </a:rPr>
                                <m:t>||</m:t>
                              </m:r>
                            </m:e>
                            <m:sup>
                              <m:r>
                                <a:rPr lang="en-US" altLang="ja-JP" i="1">
                                  <a:latin typeface="Cambria Math" panose="02040503050406030204" pitchFamily="18" charset="0"/>
                                </a:rPr>
                                <m:t>2</m:t>
                              </m:r>
                            </m:sup>
                          </m:sSup>
                        </m:e>
                      </m:nary>
                    </m:oMath>
                  </m:oMathPara>
                </a14:m>
                <a:endParaRPr lang="en-US" altLang="ja-JP" dirty="0"/>
              </a:p>
              <a:p>
                <a:pPr marL="0" indent="0">
                  <a:lnSpc>
                    <a:spcPct val="110000"/>
                  </a:lnSpc>
                  <a:spcBef>
                    <a:spcPts val="600"/>
                  </a:spcBef>
                  <a:buFont typeface="Arial" panose="020B0604020202020204" pitchFamily="34" charset="0"/>
                  <a:buNone/>
                </a:pPr>
                <a:endParaRPr lang="ja-JP" altLang="en-US" dirty="0"/>
              </a:p>
            </p:txBody>
          </p:sp>
        </mc:Choice>
        <mc:Fallback xmlns="">
          <p:sp>
            <p:nvSpPr>
              <p:cNvPr id="11" name="コンテンツ プレースホルダー 2"/>
              <p:cNvSpPr txBox="1">
                <a:spLocks noRot="1" noChangeAspect="1" noMove="1" noResize="1" noEditPoints="1" noAdjustHandles="1" noChangeArrowheads="1" noChangeShapeType="1" noTextEdit="1"/>
              </p:cNvSpPr>
              <p:nvPr/>
            </p:nvSpPr>
            <p:spPr>
              <a:xfrm>
                <a:off x="7130374" y="1407732"/>
                <a:ext cx="4688732" cy="3874387"/>
              </a:xfrm>
              <a:prstGeom prst="rect">
                <a:avLst/>
              </a:prstGeom>
              <a:blipFill rotWithShape="0">
                <a:blip r:embed="rId4"/>
                <a:stretch>
                  <a:fillRect/>
                </a:stretch>
              </a:blipFill>
            </p:spPr>
            <p:txBody>
              <a:bodyPr/>
              <a:lstStyle/>
              <a:p>
                <a:r>
                  <a:rPr lang="ja-JP" altLang="en-US">
                    <a:noFill/>
                  </a:rPr>
                  <a:t> </a:t>
                </a:r>
              </a:p>
            </p:txBody>
          </p:sp>
        </mc:Fallback>
      </mc:AlternateContent>
      <p:pic>
        <p:nvPicPr>
          <p:cNvPr id="14" name="図 13"/>
          <p:cNvPicPr>
            <a:picLocks noChangeAspect="1"/>
          </p:cNvPicPr>
          <p:nvPr/>
        </p:nvPicPr>
        <p:blipFill>
          <a:blip r:embed="rId5"/>
          <a:stretch>
            <a:fillRect/>
          </a:stretch>
        </p:blipFill>
        <p:spPr>
          <a:xfrm>
            <a:off x="7395959" y="2802933"/>
            <a:ext cx="4082679" cy="2280478"/>
          </a:xfrm>
          <a:prstGeom prst="rect">
            <a:avLst/>
          </a:prstGeom>
        </p:spPr>
      </p:pic>
      <mc:AlternateContent xmlns:mc="http://schemas.openxmlformats.org/markup-compatibility/2006" xmlns:a14="http://schemas.microsoft.com/office/drawing/2010/main">
        <mc:Choice Requires="a14">
          <p:sp>
            <p:nvSpPr>
              <p:cNvPr id="15" name="正方形/長方形 14"/>
              <p:cNvSpPr/>
              <p:nvPr/>
            </p:nvSpPr>
            <p:spPr>
              <a:xfrm>
                <a:off x="7050518" y="5301574"/>
                <a:ext cx="4846410" cy="1039323"/>
              </a:xfrm>
              <a:prstGeom prst="rect">
                <a:avLst/>
              </a:prstGeom>
            </p:spPr>
            <p:txBody>
              <a:bodyPr wrap="square">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Output</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画像のパッチ </a:t>
                </a:r>
                <a14:m>
                  <m:oMath xmlns:m="http://schemas.openxmlformats.org/officeDocument/2006/math">
                    <m:sSub>
                      <m:sSubPr>
                        <m:ctrlPr>
                          <a:rPr lang="en-US" altLang="ja-JP" sz="2000" b="1" i="1">
                            <a:latin typeface="Cambria Math" panose="02040503050406030204" pitchFamily="18" charset="0"/>
                          </a:rPr>
                        </m:ctrlPr>
                      </m:sSubPr>
                      <m:e>
                        <m:r>
                          <a:rPr lang="en-US" altLang="ja-JP" sz="2000" b="1">
                            <a:latin typeface="Cambria Math" panose="02040503050406030204" pitchFamily="18" charset="0"/>
                          </a:rPr>
                          <m:t>𝐱</m:t>
                        </m:r>
                      </m:e>
                      <m:sub>
                        <m:r>
                          <a:rPr lang="en-US" altLang="ja-JP" sz="2000" i="1">
                            <a:latin typeface="Cambria Math" panose="02040503050406030204" pitchFamily="18" charset="0"/>
                          </a:rPr>
                          <m:t>𝑝</m:t>
                        </m:r>
                      </m:sub>
                    </m:sSub>
                  </m:oMath>
                </a14:m>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 について似たパッチを探してコピー！</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 </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入力画像内で使われない部分も多い</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5" name="正方形/長方形 14"/>
              <p:cNvSpPr>
                <a:spLocks noRot="1" noChangeAspect="1" noMove="1" noResize="1" noEditPoints="1" noAdjustHandles="1" noChangeArrowheads="1" noChangeShapeType="1" noTextEdit="1"/>
              </p:cNvSpPr>
              <p:nvPr/>
            </p:nvSpPr>
            <p:spPr>
              <a:xfrm>
                <a:off x="7050518" y="5301574"/>
                <a:ext cx="4846410" cy="1039323"/>
              </a:xfrm>
              <a:prstGeom prst="rect">
                <a:avLst/>
              </a:prstGeom>
              <a:blipFill rotWithShape="0">
                <a:blip r:embed="rId6"/>
                <a:stretch>
                  <a:fillRect l="-1384" t="-1765" b="-10588"/>
                </a:stretch>
              </a:blipFill>
            </p:spPr>
            <p:txBody>
              <a:bodyPr/>
              <a:lstStyle/>
              <a:p>
                <a:r>
                  <a:rPr lang="ja-JP" altLang="en-US">
                    <a:noFill/>
                  </a:rPr>
                  <a:t> </a:t>
                </a:r>
              </a:p>
            </p:txBody>
          </p:sp>
        </mc:Fallback>
      </mc:AlternateContent>
      <p:sp>
        <p:nvSpPr>
          <p:cNvPr id="16" name="正方形/長方形 15"/>
          <p:cNvSpPr/>
          <p:nvPr/>
        </p:nvSpPr>
        <p:spPr>
          <a:xfrm>
            <a:off x="933856" y="2898843"/>
            <a:ext cx="1488332" cy="1488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8000" dirty="0"/>
              <a:t>Z</a:t>
            </a:r>
            <a:endParaRPr kumimoji="1" lang="ja-JP" altLang="en-US" dirty="0"/>
          </a:p>
        </p:txBody>
      </p:sp>
      <p:sp>
        <p:nvSpPr>
          <p:cNvPr id="17" name="正方形/長方形 16"/>
          <p:cNvSpPr/>
          <p:nvPr/>
        </p:nvSpPr>
        <p:spPr>
          <a:xfrm>
            <a:off x="3180944" y="3044757"/>
            <a:ext cx="1147865" cy="11478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9600" dirty="0"/>
              <a:t>X</a:t>
            </a:r>
            <a:endParaRPr kumimoji="1" lang="ja-JP" altLang="en-US" dirty="0"/>
          </a:p>
        </p:txBody>
      </p:sp>
      <p:sp>
        <p:nvSpPr>
          <p:cNvPr id="18" name="右矢印 17"/>
          <p:cNvSpPr/>
          <p:nvPr/>
        </p:nvSpPr>
        <p:spPr>
          <a:xfrm>
            <a:off x="2548647" y="3132305"/>
            <a:ext cx="544749" cy="8949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正方形/長方形 18"/>
          <p:cNvSpPr/>
          <p:nvPr/>
        </p:nvSpPr>
        <p:spPr>
          <a:xfrm>
            <a:off x="824816" y="5000016"/>
            <a:ext cx="4924231" cy="707886"/>
          </a:xfrm>
          <a:prstGeom prst="rect">
            <a:avLst/>
          </a:prstGeom>
        </p:spPr>
        <p:txBody>
          <a:bodyPr wrap="square">
            <a:spAutoFit/>
          </a:bodyPr>
          <a:lstStyle/>
          <a:p>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画像</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Z</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から画像</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X</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を合成する問題を考える</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上記論文は，画像縮小への応用を紹介</a:t>
            </a:r>
          </a:p>
        </p:txBody>
      </p:sp>
      <p:sp>
        <p:nvSpPr>
          <p:cNvPr id="20" name="正方形/長方形 19"/>
          <p:cNvSpPr/>
          <p:nvPr/>
        </p:nvSpPr>
        <p:spPr>
          <a:xfrm>
            <a:off x="9198488" y="6550223"/>
            <a:ext cx="2993512" cy="307777"/>
          </a:xfrm>
          <a:prstGeom prst="rect">
            <a:avLst/>
          </a:prstGeom>
        </p:spPr>
        <p:txBody>
          <a:bodyPr wrap="none">
            <a:spAutoFit/>
          </a:bodyPr>
          <a:lstStyle/>
          <a:p>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画像は</a:t>
            </a:r>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1400" dirty="0" err="1">
                <a:latin typeface="メイリオ" panose="020B0604030504040204" pitchFamily="50" charset="-128"/>
                <a:ea typeface="メイリオ" panose="020B0604030504040204" pitchFamily="50" charset="-128"/>
                <a:cs typeface="メイリオ" panose="020B0604030504040204" pitchFamily="50" charset="-128"/>
              </a:rPr>
              <a:t>Simakov</a:t>
            </a:r>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 et al. 2008]</a:t>
            </a:r>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より</a:t>
            </a:r>
          </a:p>
        </p:txBody>
      </p:sp>
      <p:sp>
        <p:nvSpPr>
          <p:cNvPr id="13" name="正方形/長方形 12"/>
          <p:cNvSpPr/>
          <p:nvPr/>
        </p:nvSpPr>
        <p:spPr>
          <a:xfrm>
            <a:off x="11354765" y="-4569"/>
            <a:ext cx="837235" cy="4977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dirty="0"/>
              <a:t>SKIP</a:t>
            </a:r>
            <a:endParaRPr kumimoji="1" lang="ja-JP" altLang="en-US" sz="2800" dirty="0"/>
          </a:p>
        </p:txBody>
      </p:sp>
    </p:spTree>
    <p:extLst>
      <p:ext uri="{BB962C8B-B14F-4D97-AF65-F5344CB8AC3E}">
        <p14:creationId xmlns:p14="http://schemas.microsoft.com/office/powerpoint/2010/main" val="40742758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9" name="コンテンツ プレースホルダー 2"/>
              <p:cNvSpPr txBox="1">
                <a:spLocks/>
              </p:cNvSpPr>
              <p:nvPr/>
            </p:nvSpPr>
            <p:spPr>
              <a:xfrm>
                <a:off x="829897" y="1719018"/>
                <a:ext cx="1961942" cy="1092276"/>
              </a:xfrm>
              <a:prstGeom prst="rect">
                <a:avLst/>
              </a:prstGeom>
              <a:solidFill>
                <a:schemeClr val="bg1"/>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nSpc>
                    <a:spcPct val="110000"/>
                  </a:lnSpc>
                  <a:spcBef>
                    <a:spcPts val="600"/>
                  </a:spcBef>
                  <a:buNone/>
                </a:pPr>
                <a14:m>
                  <m:oMathPara xmlns:m="http://schemas.openxmlformats.org/officeDocument/2006/math">
                    <m:oMathParaPr>
                      <m:jc m:val="centerGroup"/>
                    </m:oMathParaPr>
                    <m:oMath xmlns:m="http://schemas.openxmlformats.org/officeDocument/2006/math">
                      <m:func>
                        <m:funcPr>
                          <m:ctrlPr>
                            <a:rPr lang="en-US" altLang="ja-JP" i="1" smtClean="0">
                              <a:latin typeface="Cambria Math" panose="02040503050406030204" pitchFamily="18" charset="0"/>
                            </a:rPr>
                          </m:ctrlPr>
                        </m:funcPr>
                        <m:fName>
                          <m:limLow>
                            <m:limLowPr>
                              <m:ctrlPr>
                                <a:rPr lang="en-US" altLang="ja-JP" i="1" smtClean="0">
                                  <a:latin typeface="Cambria Math" panose="02040503050406030204" pitchFamily="18" charset="0"/>
                                </a:rPr>
                              </m:ctrlPr>
                            </m:limLowPr>
                            <m:e>
                              <m:r>
                                <m:rPr>
                                  <m:sty m:val="p"/>
                                </m:rPr>
                                <a:rPr lang="en-US" altLang="ja-JP" b="0" i="0" smtClean="0">
                                  <a:latin typeface="Cambria Math" panose="02040503050406030204" pitchFamily="18" charset="0"/>
                                </a:rPr>
                                <m:t>arg</m:t>
                              </m:r>
                              <m:r>
                                <m:rPr>
                                  <m:sty m:val="p"/>
                                </m:rPr>
                                <a:rPr lang="en-US" altLang="ja-JP" i="0" smtClean="0">
                                  <a:latin typeface="Cambria Math" panose="02040503050406030204" pitchFamily="18" charset="0"/>
                                </a:rPr>
                                <m:t>min</m:t>
                              </m:r>
                            </m:e>
                            <m:lim>
                              <m:r>
                                <a:rPr lang="en-US" altLang="ja-JP" b="0" i="1" smtClean="0">
                                  <a:latin typeface="Cambria Math" panose="02040503050406030204" pitchFamily="18" charset="0"/>
                                </a:rPr>
                                <m:t>𝑋</m:t>
                              </m:r>
                            </m:lim>
                          </m:limLow>
                        </m:fName>
                        <m:e/>
                      </m:func>
                    </m:oMath>
                  </m:oMathPara>
                </a14:m>
                <a:endParaRPr lang="en-US" altLang="ja-JP" dirty="0"/>
              </a:p>
              <a:p>
                <a:pPr marL="0" indent="0">
                  <a:lnSpc>
                    <a:spcPct val="110000"/>
                  </a:lnSpc>
                  <a:spcBef>
                    <a:spcPts val="600"/>
                  </a:spcBef>
                  <a:buFont typeface="Arial" panose="020B0604020202020204" pitchFamily="34" charset="0"/>
                  <a:buNone/>
                </a:pPr>
                <a:endParaRPr lang="ja-JP" altLang="en-US" dirty="0"/>
              </a:p>
            </p:txBody>
          </p:sp>
        </mc:Choice>
        <mc:Fallback xmlns="">
          <p:sp>
            <p:nvSpPr>
              <p:cNvPr id="9" name="コンテンツ プレースホルダー 2"/>
              <p:cNvSpPr txBox="1">
                <a:spLocks noRot="1" noChangeAspect="1" noMove="1" noResize="1" noEditPoints="1" noAdjustHandles="1" noChangeArrowheads="1" noChangeShapeType="1" noTextEdit="1"/>
              </p:cNvSpPr>
              <p:nvPr/>
            </p:nvSpPr>
            <p:spPr>
              <a:xfrm>
                <a:off x="829897" y="1719018"/>
                <a:ext cx="1961942" cy="1092276"/>
              </a:xfrm>
              <a:prstGeom prst="rect">
                <a:avLst/>
              </a:prstGeom>
              <a:blipFill rotWithShape="0">
                <a:blip r:embed="rId3"/>
                <a:stretch>
                  <a:fillRect/>
                </a:stretch>
              </a:blipFill>
            </p:spPr>
            <p:txBody>
              <a:bodyPr/>
              <a:lstStyle/>
              <a:p>
                <a:r>
                  <a:rPr lang="ja-JP" altLang="en-US">
                    <a:noFill/>
                  </a:rPr>
                  <a:t> </a:t>
                </a:r>
              </a:p>
            </p:txBody>
          </p:sp>
        </mc:Fallback>
      </mc:AlternateContent>
      <p:sp>
        <p:nvSpPr>
          <p:cNvPr id="2" name="タイトル 1"/>
          <p:cNvSpPr>
            <a:spLocks noGrp="1"/>
          </p:cNvSpPr>
          <p:nvPr>
            <p:ph type="title"/>
          </p:nvPr>
        </p:nvSpPr>
        <p:spPr>
          <a:xfrm>
            <a:off x="705434" y="108098"/>
            <a:ext cx="3198910" cy="1146769"/>
          </a:xfrm>
        </p:spPr>
        <p:txBody>
          <a:bodyPr>
            <a:normAutofit/>
          </a:bodyPr>
          <a:lstStyle/>
          <a:p>
            <a:r>
              <a:rPr lang="ja-JP" altLang="en-US" sz="3600" b="1" dirty="0"/>
              <a:t>画像の最適化</a:t>
            </a:r>
            <a:r>
              <a:rPr lang="en-US" altLang="ja-JP" sz="3600" b="1" dirty="0"/>
              <a:t/>
            </a:r>
            <a:br>
              <a:rPr lang="en-US" altLang="ja-JP" sz="3600" b="1" dirty="0"/>
            </a:br>
            <a:r>
              <a:rPr lang="ja-JP" altLang="en-US" sz="3100" dirty="0"/>
              <a:t>双方向の類似度</a:t>
            </a:r>
            <a:endParaRPr kumimoji="1" lang="ja-JP" altLang="en-US" sz="3100" dirty="0"/>
          </a:p>
        </p:txBody>
      </p:sp>
      <mc:AlternateContent xmlns:mc="http://schemas.openxmlformats.org/markup-compatibility/2006" xmlns:a14="http://schemas.microsoft.com/office/drawing/2010/main">
        <mc:Choice Requires="a14">
          <p:sp>
            <p:nvSpPr>
              <p:cNvPr id="6" name="コンテンツ プレースホルダー 2"/>
              <p:cNvSpPr txBox="1">
                <a:spLocks/>
              </p:cNvSpPr>
              <p:nvPr/>
            </p:nvSpPr>
            <p:spPr>
              <a:xfrm>
                <a:off x="2188723" y="1407732"/>
                <a:ext cx="4688732" cy="3874387"/>
              </a:xfrm>
              <a:prstGeom prst="rect">
                <a:avLst/>
              </a:prstGeom>
              <a:solidFill>
                <a:schemeClr val="accent4">
                  <a:lumMod val="20000"/>
                  <a:lumOff val="80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nSpc>
                    <a:spcPct val="110000"/>
                  </a:lnSpc>
                  <a:spcBef>
                    <a:spcPts val="600"/>
                  </a:spcBef>
                  <a:buNone/>
                </a:pPr>
                <a14:m>
                  <m:oMathPara xmlns:m="http://schemas.openxmlformats.org/officeDocument/2006/math">
                    <m:oMathParaPr>
                      <m:jc m:val="centerGroup"/>
                    </m:oMathParaPr>
                    <m:oMath xmlns:m="http://schemas.openxmlformats.org/officeDocument/2006/math">
                      <m:nary>
                        <m:naryPr>
                          <m:chr m:val="∑"/>
                          <m:supHide m:val="on"/>
                          <m:ctrlPr>
                            <a:rPr lang="en-US" altLang="ja-JP" i="1" smtClean="0">
                              <a:latin typeface="Cambria Math" panose="02040503050406030204" pitchFamily="18" charset="0"/>
                            </a:rPr>
                          </m:ctrlPr>
                        </m:naryPr>
                        <m:sub>
                          <m:r>
                            <a:rPr lang="en-US" altLang="ja-JP" b="0" i="1" smtClean="0">
                              <a:latin typeface="Cambria Math" panose="02040503050406030204" pitchFamily="18" charset="0"/>
                            </a:rPr>
                            <m:t>𝑞</m:t>
                          </m:r>
                          <m:r>
                            <a:rPr lang="en-US" altLang="ja-JP" i="1">
                              <a:latin typeface="Cambria Math" panose="02040503050406030204" pitchFamily="18" charset="0"/>
                            </a:rPr>
                            <m:t>∈</m:t>
                          </m:r>
                          <m:sSup>
                            <m:sSupPr>
                              <m:ctrlPr>
                                <a:rPr lang="en-US" altLang="ja-JP" i="1">
                                  <a:latin typeface="Cambria Math" panose="02040503050406030204" pitchFamily="18" charset="0"/>
                                </a:rPr>
                              </m:ctrlPr>
                            </m:sSupPr>
                            <m:e>
                              <m:r>
                                <a:rPr lang="en-US" altLang="ja-JP" b="0" i="1" smtClean="0">
                                  <a:latin typeface="Cambria Math" panose="02040503050406030204" pitchFamily="18" charset="0"/>
                                </a:rPr>
                                <m:t>𝑍</m:t>
                              </m:r>
                            </m:e>
                            <m:sup>
                              <m:r>
                                <a:rPr lang="en-US" altLang="ja-JP" i="1">
                                  <a:latin typeface="Cambria Math" panose="02040503050406030204" pitchFamily="18" charset="0"/>
                                </a:rPr>
                                <m:t>∗</m:t>
                              </m:r>
                            </m:sup>
                          </m:sSup>
                        </m:sub>
                        <m:sup/>
                        <m:e>
                          <m:r>
                            <a:rPr lang="en-US" altLang="ja-JP" i="1">
                              <a:latin typeface="Cambria Math" panose="02040503050406030204" pitchFamily="18" charset="0"/>
                            </a:rPr>
                            <m:t>||</m:t>
                          </m:r>
                          <m:sSup>
                            <m:sSupPr>
                              <m:ctrlPr>
                                <a:rPr lang="en-US" altLang="ja-JP" i="1">
                                  <a:latin typeface="Cambria Math" panose="02040503050406030204" pitchFamily="18" charset="0"/>
                                </a:rPr>
                              </m:ctrlPr>
                            </m:sSupPr>
                            <m:e>
                              <m:sSub>
                                <m:sSubPr>
                                  <m:ctrlPr>
                                    <a:rPr lang="en-US" altLang="ja-JP" b="1" i="1">
                                      <a:latin typeface="Cambria Math" panose="02040503050406030204" pitchFamily="18" charset="0"/>
                                    </a:rPr>
                                  </m:ctrlPr>
                                </m:sSubPr>
                                <m:e>
                                  <m:r>
                                    <a:rPr lang="en-US" altLang="ja-JP" b="1">
                                      <a:latin typeface="Cambria Math" panose="02040503050406030204" pitchFamily="18" charset="0"/>
                                    </a:rPr>
                                    <m:t>𝐳</m:t>
                                  </m:r>
                                </m:e>
                                <m:sub>
                                  <m:r>
                                    <a:rPr lang="en-US" altLang="ja-JP" b="0" i="1" smtClean="0">
                                      <a:latin typeface="Cambria Math" panose="02040503050406030204" pitchFamily="18" charset="0"/>
                                    </a:rPr>
                                    <m:t>𝑞</m:t>
                                  </m:r>
                                </m:sub>
                              </m:sSub>
                              <m:r>
                                <a:rPr lang="en-US" altLang="ja-JP" b="1" i="1" smtClean="0">
                                  <a:latin typeface="Cambria Math" panose="02040503050406030204" pitchFamily="18" charset="0"/>
                                </a:rPr>
                                <m:t>−</m:t>
                              </m:r>
                              <m:sSub>
                                <m:sSubPr>
                                  <m:ctrlPr>
                                    <a:rPr lang="en-US" altLang="ja-JP" b="1" i="1">
                                      <a:latin typeface="Cambria Math" panose="02040503050406030204" pitchFamily="18" charset="0"/>
                                    </a:rPr>
                                  </m:ctrlPr>
                                </m:sSubPr>
                                <m:e>
                                  <m:r>
                                    <a:rPr lang="en-US" altLang="ja-JP" b="1">
                                      <a:latin typeface="Cambria Math" panose="02040503050406030204" pitchFamily="18" charset="0"/>
                                    </a:rPr>
                                    <m:t>𝐱</m:t>
                                  </m:r>
                                </m:e>
                                <m:sub>
                                  <m:r>
                                    <a:rPr lang="en-US" altLang="ja-JP" b="1" i="1" smtClean="0">
                                      <a:latin typeface="Cambria Math" panose="02040503050406030204" pitchFamily="18" charset="0"/>
                                    </a:rPr>
                                    <m:t>𝒒</m:t>
                                  </m:r>
                                </m:sub>
                              </m:sSub>
                              <m:r>
                                <a:rPr lang="en-US" altLang="ja-JP" b="1" i="1">
                                  <a:latin typeface="Cambria Math" panose="02040503050406030204" pitchFamily="18" charset="0"/>
                                </a:rPr>
                                <m:t>||</m:t>
                              </m:r>
                            </m:e>
                            <m:sup>
                              <m:r>
                                <a:rPr lang="en-US" altLang="ja-JP" i="1">
                                  <a:latin typeface="Cambria Math" panose="02040503050406030204" pitchFamily="18" charset="0"/>
                                </a:rPr>
                                <m:t>2</m:t>
                              </m:r>
                            </m:sup>
                          </m:sSup>
                        </m:e>
                      </m:nary>
                    </m:oMath>
                  </m:oMathPara>
                </a14:m>
                <a:endParaRPr lang="en-US" altLang="ja-JP" dirty="0"/>
              </a:p>
              <a:p>
                <a:pPr marL="0" indent="0">
                  <a:lnSpc>
                    <a:spcPct val="110000"/>
                  </a:lnSpc>
                  <a:spcBef>
                    <a:spcPts val="600"/>
                  </a:spcBef>
                  <a:buFont typeface="Arial" panose="020B0604020202020204" pitchFamily="34" charset="0"/>
                  <a:buNone/>
                </a:pPr>
                <a:endParaRPr lang="ja-JP" altLang="en-US" dirty="0"/>
              </a:p>
            </p:txBody>
          </p:sp>
        </mc:Choice>
        <mc:Fallback xmlns="">
          <p:sp>
            <p:nvSpPr>
              <p:cNvPr id="6" name="コンテンツ プレースホルダー 2"/>
              <p:cNvSpPr txBox="1">
                <a:spLocks noRot="1" noChangeAspect="1" noMove="1" noResize="1" noEditPoints="1" noAdjustHandles="1" noChangeArrowheads="1" noChangeShapeType="1" noTextEdit="1"/>
              </p:cNvSpPr>
              <p:nvPr/>
            </p:nvSpPr>
            <p:spPr>
              <a:xfrm>
                <a:off x="2188723" y="1407732"/>
                <a:ext cx="4688732" cy="3874387"/>
              </a:xfrm>
              <a:prstGeom prst="rect">
                <a:avLst/>
              </a:prstGeom>
              <a:blipFill rotWithShape="0">
                <a:blip r:embed="rId4"/>
                <a:stretch>
                  <a:fillRect/>
                </a:stretch>
              </a:blipFill>
            </p:spPr>
            <p:txBody>
              <a:bodyPr/>
              <a:lstStyle/>
              <a:p>
                <a:r>
                  <a:rPr lang="ja-JP" altLang="en-US">
                    <a:noFill/>
                  </a:rPr>
                  <a:t> </a:t>
                </a:r>
              </a:p>
            </p:txBody>
          </p:sp>
        </mc:Fallback>
      </mc:AlternateContent>
      <p:sp>
        <p:nvSpPr>
          <p:cNvPr id="10" name="正方形/長方形 9"/>
          <p:cNvSpPr/>
          <p:nvPr/>
        </p:nvSpPr>
        <p:spPr>
          <a:xfrm>
            <a:off x="3908484" y="165370"/>
            <a:ext cx="8283516" cy="707886"/>
          </a:xfrm>
          <a:prstGeom prst="rect">
            <a:avLst/>
          </a:prstGeom>
        </p:spPr>
        <p:txBody>
          <a:bodyPr wrap="square">
            <a:spAutoFit/>
          </a:bodyPr>
          <a:lstStyle/>
          <a:p>
            <a:r>
              <a:rPr lang="en-US" altLang="ja-JP" sz="2000" dirty="0" err="1"/>
              <a:t>Simakov</a:t>
            </a:r>
            <a:r>
              <a:rPr lang="en-US" altLang="ja-JP" sz="2000" dirty="0"/>
              <a:t> et al. Summarizing Visual Data Using Bidirectional Similarity, CVPR 08.</a:t>
            </a:r>
          </a:p>
          <a:p>
            <a:r>
              <a:rPr lang="en-US" altLang="ja-JP" sz="2000" dirty="0"/>
              <a:t>Wei</a:t>
            </a:r>
            <a:r>
              <a:rPr lang="ja-JP" altLang="en-US" sz="2000" dirty="0"/>
              <a:t> </a:t>
            </a:r>
            <a:r>
              <a:rPr lang="en-US" altLang="ja-JP" sz="2000" dirty="0"/>
              <a:t>et al. Inverse texture synthesis, SIGGRAPH 08.</a:t>
            </a:r>
            <a:endParaRPr lang="ja-JP" altLang="en-US" sz="2000" dirty="0"/>
          </a:p>
        </p:txBody>
      </p:sp>
      <p:pic>
        <p:nvPicPr>
          <p:cNvPr id="5" name="図 4"/>
          <p:cNvPicPr>
            <a:picLocks noChangeAspect="1"/>
          </p:cNvPicPr>
          <p:nvPr/>
        </p:nvPicPr>
        <p:blipFill>
          <a:blip r:embed="rId5"/>
          <a:stretch>
            <a:fillRect/>
          </a:stretch>
        </p:blipFill>
        <p:spPr>
          <a:xfrm>
            <a:off x="2641869" y="2809837"/>
            <a:ext cx="3885389" cy="2277878"/>
          </a:xfrm>
          <a:prstGeom prst="rect">
            <a:avLst/>
          </a:prstGeom>
        </p:spPr>
      </p:pic>
      <mc:AlternateContent xmlns:mc="http://schemas.openxmlformats.org/markup-compatibility/2006" xmlns:a14="http://schemas.microsoft.com/office/drawing/2010/main">
        <mc:Choice Requires="a14">
          <p:sp>
            <p:nvSpPr>
              <p:cNvPr id="11" name="コンテンツ プレースホルダー 2"/>
              <p:cNvSpPr txBox="1">
                <a:spLocks/>
              </p:cNvSpPr>
              <p:nvPr/>
            </p:nvSpPr>
            <p:spPr>
              <a:xfrm>
                <a:off x="7130374" y="1407732"/>
                <a:ext cx="4688732" cy="3874387"/>
              </a:xfrm>
              <a:prstGeom prst="rect">
                <a:avLst/>
              </a:prstGeom>
              <a:solidFill>
                <a:schemeClr val="accent4">
                  <a:lumMod val="20000"/>
                  <a:lumOff val="80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nSpc>
                    <a:spcPct val="110000"/>
                  </a:lnSpc>
                  <a:spcBef>
                    <a:spcPts val="600"/>
                  </a:spcBef>
                  <a:buNone/>
                </a:pPr>
                <a14:m>
                  <m:oMathPara xmlns:m="http://schemas.openxmlformats.org/officeDocument/2006/math">
                    <m:oMathParaPr>
                      <m:jc m:val="centerGroup"/>
                    </m:oMathParaPr>
                    <m:oMath xmlns:m="http://schemas.openxmlformats.org/officeDocument/2006/math">
                      <m:nary>
                        <m:naryPr>
                          <m:chr m:val="∑"/>
                          <m:supHide m:val="on"/>
                          <m:ctrlPr>
                            <a:rPr lang="en-US" altLang="ja-JP" i="1">
                              <a:latin typeface="Cambria Math" panose="02040503050406030204" pitchFamily="18" charset="0"/>
                            </a:rPr>
                          </m:ctrlPr>
                        </m:naryPr>
                        <m:sub>
                          <m:r>
                            <m:rPr>
                              <m:brk m:alnAt="7"/>
                            </m:rPr>
                            <a:rPr lang="en-US" altLang="ja-JP" i="1">
                              <a:latin typeface="Cambria Math" panose="02040503050406030204" pitchFamily="18" charset="0"/>
                            </a:rPr>
                            <m:t>𝑝</m:t>
                          </m:r>
                          <m:r>
                            <a:rPr lang="en-US" altLang="ja-JP" i="1">
                              <a:latin typeface="Cambria Math" panose="02040503050406030204" pitchFamily="18" charset="0"/>
                            </a:rPr>
                            <m:t>∈</m:t>
                          </m:r>
                          <m:sSup>
                            <m:sSupPr>
                              <m:ctrlPr>
                                <a:rPr lang="en-US" altLang="ja-JP" i="1">
                                  <a:latin typeface="Cambria Math" panose="02040503050406030204" pitchFamily="18" charset="0"/>
                                </a:rPr>
                              </m:ctrlPr>
                            </m:sSupPr>
                            <m:e>
                              <m:r>
                                <a:rPr lang="en-US" altLang="ja-JP" i="1">
                                  <a:latin typeface="Cambria Math" panose="02040503050406030204" pitchFamily="18" charset="0"/>
                                </a:rPr>
                                <m:t>𝑋</m:t>
                              </m:r>
                            </m:e>
                            <m:sup>
                              <m:r>
                                <a:rPr lang="en-US" altLang="ja-JP" i="1">
                                  <a:latin typeface="Cambria Math" panose="02040503050406030204" pitchFamily="18" charset="0"/>
                                </a:rPr>
                                <m:t>∗</m:t>
                              </m:r>
                            </m:sup>
                          </m:sSup>
                        </m:sub>
                        <m:sup/>
                        <m:e>
                          <m:r>
                            <a:rPr lang="en-US" altLang="ja-JP" i="1">
                              <a:latin typeface="Cambria Math" panose="02040503050406030204" pitchFamily="18" charset="0"/>
                            </a:rPr>
                            <m:t>||</m:t>
                          </m:r>
                          <m:sSup>
                            <m:sSupPr>
                              <m:ctrlPr>
                                <a:rPr lang="en-US" altLang="ja-JP" i="1">
                                  <a:latin typeface="Cambria Math" panose="02040503050406030204" pitchFamily="18" charset="0"/>
                                </a:rPr>
                              </m:ctrlPr>
                            </m:sSupPr>
                            <m:e>
                              <m:sSub>
                                <m:sSubPr>
                                  <m:ctrlPr>
                                    <a:rPr lang="en-US" altLang="ja-JP" b="1" i="1">
                                      <a:latin typeface="Cambria Math" panose="02040503050406030204" pitchFamily="18" charset="0"/>
                                    </a:rPr>
                                  </m:ctrlPr>
                                </m:sSubPr>
                                <m:e>
                                  <m:r>
                                    <a:rPr lang="en-US" altLang="ja-JP" b="1">
                                      <a:latin typeface="Cambria Math" panose="02040503050406030204" pitchFamily="18" charset="0"/>
                                    </a:rPr>
                                    <m:t>𝐱</m:t>
                                  </m:r>
                                </m:e>
                                <m:sub>
                                  <m:r>
                                    <a:rPr lang="en-US" altLang="ja-JP" i="1">
                                      <a:latin typeface="Cambria Math" panose="02040503050406030204" pitchFamily="18" charset="0"/>
                                    </a:rPr>
                                    <m:t>𝑝</m:t>
                                  </m:r>
                                </m:sub>
                              </m:sSub>
                              <m:r>
                                <a:rPr lang="en-US" altLang="ja-JP" b="1">
                                  <a:latin typeface="Cambria Math" panose="02040503050406030204" pitchFamily="18" charset="0"/>
                                </a:rPr>
                                <m:t>−</m:t>
                              </m:r>
                              <m:sSub>
                                <m:sSubPr>
                                  <m:ctrlPr>
                                    <a:rPr lang="en-US" altLang="ja-JP" b="1" i="1">
                                      <a:latin typeface="Cambria Math" panose="02040503050406030204" pitchFamily="18" charset="0"/>
                                    </a:rPr>
                                  </m:ctrlPr>
                                </m:sSubPr>
                                <m:e>
                                  <m:r>
                                    <a:rPr lang="en-US" altLang="ja-JP" b="1">
                                      <a:latin typeface="Cambria Math" panose="02040503050406030204" pitchFamily="18" charset="0"/>
                                    </a:rPr>
                                    <m:t>𝐳</m:t>
                                  </m:r>
                                </m:e>
                                <m:sub>
                                  <m:r>
                                    <a:rPr lang="en-US" altLang="ja-JP" i="1">
                                      <a:latin typeface="Cambria Math" panose="02040503050406030204" pitchFamily="18" charset="0"/>
                                    </a:rPr>
                                    <m:t>𝑝</m:t>
                                  </m:r>
                                </m:sub>
                              </m:sSub>
                              <m:r>
                                <a:rPr lang="en-US" altLang="ja-JP" b="1" i="1">
                                  <a:latin typeface="Cambria Math" panose="02040503050406030204" pitchFamily="18" charset="0"/>
                                </a:rPr>
                                <m:t>||</m:t>
                              </m:r>
                            </m:e>
                            <m:sup>
                              <m:r>
                                <a:rPr lang="en-US" altLang="ja-JP" i="1">
                                  <a:latin typeface="Cambria Math" panose="02040503050406030204" pitchFamily="18" charset="0"/>
                                </a:rPr>
                                <m:t>2</m:t>
                              </m:r>
                            </m:sup>
                          </m:sSup>
                        </m:e>
                      </m:nary>
                    </m:oMath>
                  </m:oMathPara>
                </a14:m>
                <a:endParaRPr lang="en-US" altLang="ja-JP" dirty="0"/>
              </a:p>
              <a:p>
                <a:pPr marL="0" indent="0">
                  <a:lnSpc>
                    <a:spcPct val="110000"/>
                  </a:lnSpc>
                  <a:spcBef>
                    <a:spcPts val="600"/>
                  </a:spcBef>
                  <a:buFont typeface="Arial" panose="020B0604020202020204" pitchFamily="34" charset="0"/>
                  <a:buNone/>
                </a:pPr>
                <a:endParaRPr lang="ja-JP" altLang="en-US" dirty="0"/>
              </a:p>
            </p:txBody>
          </p:sp>
        </mc:Choice>
        <mc:Fallback xmlns="">
          <p:sp>
            <p:nvSpPr>
              <p:cNvPr id="11" name="コンテンツ プレースホルダー 2"/>
              <p:cNvSpPr txBox="1">
                <a:spLocks noRot="1" noChangeAspect="1" noMove="1" noResize="1" noEditPoints="1" noAdjustHandles="1" noChangeArrowheads="1" noChangeShapeType="1" noTextEdit="1"/>
              </p:cNvSpPr>
              <p:nvPr/>
            </p:nvSpPr>
            <p:spPr>
              <a:xfrm>
                <a:off x="7130374" y="1407732"/>
                <a:ext cx="4688732" cy="3874387"/>
              </a:xfrm>
              <a:prstGeom prst="rect">
                <a:avLst/>
              </a:prstGeom>
              <a:blipFill rotWithShape="0">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 name="コンテンツ プレースホルダー 2"/>
              <p:cNvSpPr txBox="1">
                <a:spLocks/>
              </p:cNvSpPr>
              <p:nvPr/>
            </p:nvSpPr>
            <p:spPr>
              <a:xfrm>
                <a:off x="6014740" y="1719018"/>
                <a:ext cx="1961942" cy="1092276"/>
              </a:xfrm>
              <a:prstGeom prst="rect">
                <a:avLst/>
              </a:prstGeom>
              <a:no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nSpc>
                    <a:spcPct val="110000"/>
                  </a:lnSpc>
                  <a:spcBef>
                    <a:spcPts val="600"/>
                  </a:spcBef>
                  <a:buNone/>
                </a:pPr>
                <a14:m>
                  <m:oMathPara xmlns:m="http://schemas.openxmlformats.org/officeDocument/2006/math">
                    <m:oMathParaPr>
                      <m:jc m:val="centerGroup"/>
                    </m:oMathParaPr>
                    <m:oMath xmlns:m="http://schemas.openxmlformats.org/officeDocument/2006/math">
                      <m:r>
                        <a:rPr lang="en-US" altLang="ja-JP" sz="4000" i="1" smtClean="0">
                          <a:latin typeface="Cambria Math" panose="02040503050406030204" pitchFamily="18" charset="0"/>
                        </a:rPr>
                        <m:t>+</m:t>
                      </m:r>
                    </m:oMath>
                  </m:oMathPara>
                </a14:m>
                <a:endParaRPr lang="ja-JP" altLang="en-US" sz="4000" dirty="0"/>
              </a:p>
            </p:txBody>
          </p:sp>
        </mc:Choice>
        <mc:Fallback xmlns="">
          <p:sp>
            <p:nvSpPr>
              <p:cNvPr id="13" name="コンテンツ プレースホルダー 2"/>
              <p:cNvSpPr txBox="1">
                <a:spLocks noRot="1" noChangeAspect="1" noMove="1" noResize="1" noEditPoints="1" noAdjustHandles="1" noChangeArrowheads="1" noChangeShapeType="1" noTextEdit="1"/>
              </p:cNvSpPr>
              <p:nvPr/>
            </p:nvSpPr>
            <p:spPr>
              <a:xfrm>
                <a:off x="6014740" y="1719018"/>
                <a:ext cx="1961942" cy="1092276"/>
              </a:xfrm>
              <a:prstGeom prst="rect">
                <a:avLst/>
              </a:prstGeom>
              <a:blipFill rotWithShape="0">
                <a:blip r:embed="rId7"/>
                <a:stretch>
                  <a:fillRect/>
                </a:stretch>
              </a:blipFill>
            </p:spPr>
            <p:txBody>
              <a:bodyPr/>
              <a:lstStyle/>
              <a:p>
                <a:r>
                  <a:rPr lang="ja-JP" altLang="en-US">
                    <a:noFill/>
                  </a:rPr>
                  <a:t> </a:t>
                </a:r>
              </a:p>
            </p:txBody>
          </p:sp>
        </mc:Fallback>
      </mc:AlternateContent>
      <p:pic>
        <p:nvPicPr>
          <p:cNvPr id="14" name="図 13"/>
          <p:cNvPicPr>
            <a:picLocks noChangeAspect="1"/>
          </p:cNvPicPr>
          <p:nvPr/>
        </p:nvPicPr>
        <p:blipFill>
          <a:blip r:embed="rId8"/>
          <a:stretch>
            <a:fillRect/>
          </a:stretch>
        </p:blipFill>
        <p:spPr>
          <a:xfrm>
            <a:off x="7395959" y="2802933"/>
            <a:ext cx="4082679" cy="2280478"/>
          </a:xfrm>
          <a:prstGeom prst="rect">
            <a:avLst/>
          </a:prstGeom>
        </p:spPr>
      </p:pic>
      <mc:AlternateContent xmlns:mc="http://schemas.openxmlformats.org/markup-compatibility/2006" xmlns:a14="http://schemas.microsoft.com/office/drawing/2010/main">
        <mc:Choice Requires="a14">
          <p:sp>
            <p:nvSpPr>
              <p:cNvPr id="12" name="正方形/長方形 11"/>
              <p:cNvSpPr/>
              <p:nvPr/>
            </p:nvSpPr>
            <p:spPr>
              <a:xfrm>
                <a:off x="1702341" y="5214026"/>
                <a:ext cx="5272391" cy="1066959"/>
              </a:xfrm>
              <a:prstGeom prst="rect">
                <a:avLst/>
              </a:prstGeom>
            </p:spPr>
            <p:txBody>
              <a:bodyPr wrap="square">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Input</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画像のパッチ</a:t>
                </a:r>
                <a14:m>
                  <m:oMath xmlns:m="http://schemas.openxmlformats.org/officeDocument/2006/math">
                    <m:sSub>
                      <m:sSubPr>
                        <m:ctrlPr>
                          <a:rPr lang="en-US" altLang="ja-JP" sz="2000" b="1" i="1">
                            <a:latin typeface="Cambria Math" panose="02040503050406030204" pitchFamily="18" charset="0"/>
                          </a:rPr>
                        </m:ctrlPr>
                      </m:sSubPr>
                      <m:e>
                        <m:r>
                          <a:rPr lang="en-US" altLang="ja-JP" sz="2000" b="1" i="0" smtClean="0">
                            <a:latin typeface="Cambria Math" panose="02040503050406030204" pitchFamily="18" charset="0"/>
                          </a:rPr>
                          <m:t>𝐳</m:t>
                        </m:r>
                      </m:e>
                      <m:sub>
                        <m:r>
                          <a:rPr lang="en-US" altLang="ja-JP" sz="2000" b="0" i="1" smtClean="0">
                            <a:latin typeface="Cambria Math" panose="02040503050406030204" pitchFamily="18" charset="0"/>
                          </a:rPr>
                          <m:t>𝑞</m:t>
                        </m:r>
                      </m:sub>
                    </m:sSub>
                  </m:oMath>
                </a14:m>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 に最も似たパッチ</a:t>
                </a:r>
                <a14:m>
                  <m:oMath xmlns:m="http://schemas.openxmlformats.org/officeDocument/2006/math">
                    <m:sSub>
                      <m:sSubPr>
                        <m:ctrlPr>
                          <a:rPr lang="en-US" altLang="ja-JP" sz="2000" b="1" i="1">
                            <a:latin typeface="Cambria Math" panose="02040503050406030204" pitchFamily="18" charset="0"/>
                          </a:rPr>
                        </m:ctrlPr>
                      </m:sSubPr>
                      <m:e>
                        <m:r>
                          <a:rPr lang="en-US" altLang="ja-JP" sz="2000" b="1">
                            <a:latin typeface="Cambria Math" panose="02040503050406030204" pitchFamily="18" charset="0"/>
                          </a:rPr>
                          <m:t>𝐱</m:t>
                        </m:r>
                      </m:e>
                      <m:sub>
                        <m:r>
                          <a:rPr lang="en-US" altLang="ja-JP" sz="2000" b="1" i="1">
                            <a:latin typeface="Cambria Math" panose="02040503050406030204" pitchFamily="18" charset="0"/>
                          </a:rPr>
                          <m:t>𝒒</m:t>
                        </m:r>
                      </m:sub>
                    </m:sSub>
                  </m:oMath>
                </a14:m>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を</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output</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画像内から探し，そこへ</a:t>
                </a:r>
                <a14:m>
                  <m:oMath xmlns:m="http://schemas.openxmlformats.org/officeDocument/2006/math">
                    <m:sSub>
                      <m:sSubPr>
                        <m:ctrlPr>
                          <a:rPr lang="en-US" altLang="ja-JP" sz="2000" b="1" i="1">
                            <a:latin typeface="Cambria Math" panose="02040503050406030204" pitchFamily="18" charset="0"/>
                          </a:rPr>
                        </m:ctrlPr>
                      </m:sSubPr>
                      <m:e>
                        <m:r>
                          <a:rPr lang="en-US" altLang="ja-JP" sz="2000" b="1">
                            <a:latin typeface="Cambria Math" panose="02040503050406030204" pitchFamily="18" charset="0"/>
                          </a:rPr>
                          <m:t>𝐳</m:t>
                        </m:r>
                      </m:e>
                      <m:sub>
                        <m:r>
                          <a:rPr lang="en-US" altLang="ja-JP" sz="2000" i="1">
                            <a:latin typeface="Cambria Math" panose="02040503050406030204" pitchFamily="18" charset="0"/>
                          </a:rPr>
                          <m:t>𝑞</m:t>
                        </m:r>
                      </m:sub>
                    </m:sSub>
                  </m:oMath>
                </a14:m>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をコピー</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 </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満遍なく入力画像が使われる</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2" name="正方形/長方形 11"/>
              <p:cNvSpPr>
                <a:spLocks noRot="1" noChangeAspect="1" noMove="1" noResize="1" noEditPoints="1" noAdjustHandles="1" noChangeArrowheads="1" noChangeShapeType="1" noTextEdit="1"/>
              </p:cNvSpPr>
              <p:nvPr/>
            </p:nvSpPr>
            <p:spPr>
              <a:xfrm>
                <a:off x="1702341" y="5214026"/>
                <a:ext cx="5272391" cy="1066959"/>
              </a:xfrm>
              <a:prstGeom prst="rect">
                <a:avLst/>
              </a:prstGeom>
              <a:blipFill rotWithShape="0">
                <a:blip r:embed="rId9"/>
                <a:stretch>
                  <a:fillRect l="-1156" t="-571" r="-1272" b="-971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6" name="正方形/長方形 15"/>
              <p:cNvSpPr/>
              <p:nvPr/>
            </p:nvSpPr>
            <p:spPr>
              <a:xfrm>
                <a:off x="7050518" y="5301574"/>
                <a:ext cx="4846410" cy="1039323"/>
              </a:xfrm>
              <a:prstGeom prst="rect">
                <a:avLst/>
              </a:prstGeom>
            </p:spPr>
            <p:txBody>
              <a:bodyPr wrap="square">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Output</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画像のパッチ </a:t>
                </a:r>
                <a14:m>
                  <m:oMath xmlns:m="http://schemas.openxmlformats.org/officeDocument/2006/math">
                    <m:sSub>
                      <m:sSubPr>
                        <m:ctrlPr>
                          <a:rPr lang="en-US" altLang="ja-JP" sz="2000" b="1" i="1">
                            <a:latin typeface="Cambria Math" panose="02040503050406030204" pitchFamily="18" charset="0"/>
                          </a:rPr>
                        </m:ctrlPr>
                      </m:sSubPr>
                      <m:e>
                        <m:r>
                          <a:rPr lang="en-US" altLang="ja-JP" sz="2000" b="1">
                            <a:latin typeface="Cambria Math" panose="02040503050406030204" pitchFamily="18" charset="0"/>
                          </a:rPr>
                          <m:t>𝐱</m:t>
                        </m:r>
                      </m:e>
                      <m:sub>
                        <m:r>
                          <a:rPr lang="en-US" altLang="ja-JP" sz="2000" i="1">
                            <a:latin typeface="Cambria Math" panose="02040503050406030204" pitchFamily="18" charset="0"/>
                          </a:rPr>
                          <m:t>𝑝</m:t>
                        </m:r>
                      </m:sub>
                    </m:sSub>
                  </m:oMath>
                </a14:m>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 について似たパッチを探してコピー！</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 </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入力画像内で使われない部分も多い</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6" name="正方形/長方形 15"/>
              <p:cNvSpPr>
                <a:spLocks noRot="1" noChangeAspect="1" noMove="1" noResize="1" noEditPoints="1" noAdjustHandles="1" noChangeArrowheads="1" noChangeShapeType="1" noTextEdit="1"/>
              </p:cNvSpPr>
              <p:nvPr/>
            </p:nvSpPr>
            <p:spPr>
              <a:xfrm>
                <a:off x="7050518" y="5301574"/>
                <a:ext cx="4846410" cy="1039323"/>
              </a:xfrm>
              <a:prstGeom prst="rect">
                <a:avLst/>
              </a:prstGeom>
              <a:blipFill rotWithShape="0">
                <a:blip r:embed="rId10"/>
                <a:stretch>
                  <a:fillRect l="-1384" t="-1765" b="-10588"/>
                </a:stretch>
              </a:blipFill>
            </p:spPr>
            <p:txBody>
              <a:bodyPr/>
              <a:lstStyle/>
              <a:p>
                <a:r>
                  <a:rPr lang="ja-JP" altLang="en-US">
                    <a:noFill/>
                  </a:rPr>
                  <a:t> </a:t>
                </a:r>
              </a:p>
            </p:txBody>
          </p:sp>
        </mc:Fallback>
      </mc:AlternateContent>
      <p:sp>
        <p:nvSpPr>
          <p:cNvPr id="3" name="正方形/長方形 2"/>
          <p:cNvSpPr/>
          <p:nvPr/>
        </p:nvSpPr>
        <p:spPr>
          <a:xfrm>
            <a:off x="9198488" y="6550223"/>
            <a:ext cx="2993512" cy="307777"/>
          </a:xfrm>
          <a:prstGeom prst="rect">
            <a:avLst/>
          </a:prstGeom>
        </p:spPr>
        <p:txBody>
          <a:bodyPr wrap="none">
            <a:spAutoFit/>
          </a:bodyPr>
          <a:lstStyle/>
          <a:p>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画像は</a:t>
            </a:r>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1400" dirty="0" err="1">
                <a:latin typeface="メイリオ" panose="020B0604030504040204" pitchFamily="50" charset="-128"/>
                <a:ea typeface="メイリオ" panose="020B0604030504040204" pitchFamily="50" charset="-128"/>
                <a:cs typeface="メイリオ" panose="020B0604030504040204" pitchFamily="50" charset="-128"/>
              </a:rPr>
              <a:t>Simakov</a:t>
            </a:r>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 et al. 2008]</a:t>
            </a:r>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より</a:t>
            </a:r>
          </a:p>
        </p:txBody>
      </p:sp>
      <p:sp>
        <p:nvSpPr>
          <p:cNvPr id="15" name="正方形/長方形 14"/>
          <p:cNvSpPr/>
          <p:nvPr/>
        </p:nvSpPr>
        <p:spPr>
          <a:xfrm>
            <a:off x="11354765" y="-4569"/>
            <a:ext cx="837235" cy="4977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dirty="0"/>
              <a:t>SKIP</a:t>
            </a:r>
            <a:endParaRPr kumimoji="1" lang="ja-JP" altLang="en-US" sz="2800" dirty="0"/>
          </a:p>
        </p:txBody>
      </p:sp>
    </p:spTree>
    <p:extLst>
      <p:ext uri="{BB962C8B-B14F-4D97-AF65-F5344CB8AC3E}">
        <p14:creationId xmlns:p14="http://schemas.microsoft.com/office/powerpoint/2010/main" val="17526827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図 6"/>
          <p:cNvPicPr>
            <a:picLocks noChangeAspect="1"/>
          </p:cNvPicPr>
          <p:nvPr/>
        </p:nvPicPr>
        <p:blipFill>
          <a:blip r:embed="rId2"/>
          <a:stretch>
            <a:fillRect/>
          </a:stretch>
        </p:blipFill>
        <p:spPr>
          <a:xfrm>
            <a:off x="349887" y="1379299"/>
            <a:ext cx="11679389" cy="2568587"/>
          </a:xfrm>
          <a:prstGeom prst="rect">
            <a:avLst/>
          </a:prstGeom>
        </p:spPr>
      </p:pic>
      <p:sp>
        <p:nvSpPr>
          <p:cNvPr id="2" name="タイトル 1"/>
          <p:cNvSpPr>
            <a:spLocks noGrp="1"/>
          </p:cNvSpPr>
          <p:nvPr>
            <p:ph type="title"/>
          </p:nvPr>
        </p:nvSpPr>
        <p:spPr>
          <a:xfrm>
            <a:off x="179390" y="247058"/>
            <a:ext cx="11708780" cy="733270"/>
          </a:xfrm>
        </p:spPr>
        <p:txBody>
          <a:bodyPr>
            <a:normAutofit/>
          </a:bodyPr>
          <a:lstStyle/>
          <a:p>
            <a:pPr algn="ctr"/>
            <a:r>
              <a:rPr kumimoji="1" lang="ja-JP" altLang="en-US" sz="3600" dirty="0"/>
              <a:t>結果 </a:t>
            </a:r>
            <a:r>
              <a:rPr lang="en-US" altLang="ja-JP" sz="3600" dirty="0"/>
              <a:t>[</a:t>
            </a:r>
            <a:r>
              <a:rPr lang="en-US" altLang="ja-JP" sz="3600" dirty="0" err="1"/>
              <a:t>Simakov</a:t>
            </a:r>
            <a:r>
              <a:rPr lang="en-US" altLang="ja-JP" sz="3600" dirty="0"/>
              <a:t> et al. CVPR 2008]</a:t>
            </a:r>
            <a:r>
              <a:rPr lang="ja-JP" altLang="en-US" sz="3600" dirty="0"/>
              <a:t>より</a:t>
            </a:r>
            <a:endParaRPr kumimoji="1" lang="ja-JP" altLang="en-US" sz="3600" dirty="0"/>
          </a:p>
        </p:txBody>
      </p:sp>
      <p:sp>
        <p:nvSpPr>
          <p:cNvPr id="3" name="コンテンツ プレースホルダー 2"/>
          <p:cNvSpPr>
            <a:spLocks noGrp="1"/>
          </p:cNvSpPr>
          <p:nvPr>
            <p:ph idx="1"/>
          </p:nvPr>
        </p:nvSpPr>
        <p:spPr>
          <a:xfrm>
            <a:off x="13083623" y="971139"/>
            <a:ext cx="4176487" cy="757452"/>
          </a:xfrm>
        </p:spPr>
        <p:txBody>
          <a:bodyPr>
            <a:normAutofit fontScale="92500"/>
          </a:bodyPr>
          <a:lstStyle/>
          <a:p>
            <a:pPr marL="0" indent="0">
              <a:buNone/>
            </a:pPr>
            <a:r>
              <a:rPr kumimoji="1" lang="ja-JP" altLang="en-US" sz="2000" dirty="0"/>
              <a:t>双方向類似度を考慮する事で</a:t>
            </a:r>
            <a:endParaRPr kumimoji="1" lang="en-US" altLang="ja-JP" sz="2000" dirty="0"/>
          </a:p>
          <a:p>
            <a:pPr marL="0" indent="0">
              <a:buNone/>
            </a:pPr>
            <a:r>
              <a:rPr lang="ja-JP" altLang="en-US" sz="2000" dirty="0"/>
              <a:t>一部のみが使われる事を避けられる</a:t>
            </a:r>
            <a:endParaRPr kumimoji="1" lang="ja-JP" altLang="en-US" sz="2000" dirty="0"/>
          </a:p>
        </p:txBody>
      </p:sp>
      <p:pic>
        <p:nvPicPr>
          <p:cNvPr id="5" name="図 4"/>
          <p:cNvPicPr>
            <a:picLocks noChangeAspect="1"/>
          </p:cNvPicPr>
          <p:nvPr/>
        </p:nvPicPr>
        <p:blipFill>
          <a:blip r:embed="rId3"/>
          <a:stretch>
            <a:fillRect/>
          </a:stretch>
        </p:blipFill>
        <p:spPr>
          <a:xfrm>
            <a:off x="13398231" y="1631313"/>
            <a:ext cx="3403624" cy="5398851"/>
          </a:xfrm>
          <a:prstGeom prst="rect">
            <a:avLst/>
          </a:prstGeom>
        </p:spPr>
      </p:pic>
      <p:sp>
        <p:nvSpPr>
          <p:cNvPr id="6" name="正方形/長方形 5"/>
          <p:cNvSpPr/>
          <p:nvPr/>
        </p:nvSpPr>
        <p:spPr>
          <a:xfrm>
            <a:off x="14133005" y="7035187"/>
            <a:ext cx="2948884" cy="276999"/>
          </a:xfrm>
          <a:prstGeom prst="rect">
            <a:avLst/>
          </a:prstGeom>
        </p:spPr>
        <p:txBody>
          <a:bodyPr wrap="none">
            <a:spAutoFit/>
          </a:bodyPr>
          <a:lstStyle/>
          <a:p>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画像は</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[Wei</a:t>
            </a: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et al. SIGGRAPH 08.]</a:t>
            </a: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より</a:t>
            </a:r>
          </a:p>
        </p:txBody>
      </p:sp>
      <p:sp>
        <p:nvSpPr>
          <p:cNvPr id="9" name="正方形/長方形 8"/>
          <p:cNvSpPr/>
          <p:nvPr/>
        </p:nvSpPr>
        <p:spPr>
          <a:xfrm>
            <a:off x="8559859" y="4039080"/>
            <a:ext cx="3525709" cy="307777"/>
          </a:xfrm>
          <a:prstGeom prst="rect">
            <a:avLst/>
          </a:prstGeom>
        </p:spPr>
        <p:txBody>
          <a:bodyPr wrap="none">
            <a:spAutoFit/>
          </a:bodyPr>
          <a:lstStyle/>
          <a:p>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画像は</a:t>
            </a:r>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1400" dirty="0" err="1">
                <a:latin typeface="メイリオ" panose="020B0604030504040204" pitchFamily="50" charset="-128"/>
                <a:ea typeface="メイリオ" panose="020B0604030504040204" pitchFamily="50" charset="-128"/>
                <a:cs typeface="メイリオ" panose="020B0604030504040204" pitchFamily="50" charset="-128"/>
              </a:rPr>
              <a:t>Simakov</a:t>
            </a:r>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 et al. CVPR 2008]</a:t>
            </a:r>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より</a:t>
            </a:r>
          </a:p>
        </p:txBody>
      </p:sp>
      <p:sp>
        <p:nvSpPr>
          <p:cNvPr id="10" name="コンテンツ プレースホルダー 2"/>
          <p:cNvSpPr txBox="1">
            <a:spLocks/>
          </p:cNvSpPr>
          <p:nvPr/>
        </p:nvSpPr>
        <p:spPr>
          <a:xfrm>
            <a:off x="528766" y="4548911"/>
            <a:ext cx="11663234" cy="23090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ja-JP" altLang="en-US" dirty="0"/>
              <a:t>元画像 </a:t>
            </a:r>
            <a:r>
              <a:rPr lang="en-US" altLang="ja-JP" dirty="0"/>
              <a:t>T</a:t>
            </a:r>
            <a:r>
              <a:rPr lang="en-US" altLang="ja-JP" baseline="-25000" dirty="0"/>
              <a:t>0 </a:t>
            </a:r>
            <a:r>
              <a:rPr lang="ja-JP" altLang="en-US" dirty="0"/>
              <a:t>から以下を繰り返す</a:t>
            </a:r>
            <a:endParaRPr lang="en-US" altLang="ja-JP" dirty="0"/>
          </a:p>
          <a:p>
            <a:pPr marL="457200" indent="-457200">
              <a:buFont typeface="Arial" panose="020B0604020202020204" pitchFamily="34" charset="0"/>
              <a:buAutoNum type="arabicPeriod"/>
            </a:pPr>
            <a:r>
              <a:rPr lang="ja-JP" altLang="en-US" dirty="0"/>
              <a:t>サイズを</a:t>
            </a:r>
            <a:r>
              <a:rPr lang="en-US" altLang="ja-JP" dirty="0"/>
              <a:t>0.95</a:t>
            </a:r>
            <a:r>
              <a:rPr lang="ja-JP" altLang="en-US" dirty="0"/>
              <a:t>倍し，これを初期解に</a:t>
            </a:r>
            <a:endParaRPr lang="en-US" altLang="ja-JP" dirty="0"/>
          </a:p>
          <a:p>
            <a:pPr marL="457200" indent="-457200">
              <a:buFont typeface="Arial" panose="020B0604020202020204" pitchFamily="34" charset="0"/>
              <a:buAutoNum type="arabicPeriod"/>
            </a:pPr>
            <a:r>
              <a:rPr lang="ja-JP" altLang="en-US" dirty="0"/>
              <a:t>先の目的関数を最適化（近傍探索とパッチコピーを繰り返す）</a:t>
            </a:r>
          </a:p>
        </p:txBody>
      </p:sp>
      <p:sp>
        <p:nvSpPr>
          <p:cNvPr id="11" name="正方形/長方形 10"/>
          <p:cNvSpPr/>
          <p:nvPr/>
        </p:nvSpPr>
        <p:spPr>
          <a:xfrm>
            <a:off x="11354765" y="-4569"/>
            <a:ext cx="837235" cy="4977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dirty="0"/>
              <a:t>SKIP</a:t>
            </a:r>
            <a:endParaRPr kumimoji="1" lang="ja-JP" altLang="en-US" sz="2800" dirty="0"/>
          </a:p>
        </p:txBody>
      </p:sp>
    </p:spTree>
    <p:extLst>
      <p:ext uri="{BB962C8B-B14F-4D97-AF65-F5344CB8AC3E}">
        <p14:creationId xmlns:p14="http://schemas.microsoft.com/office/powerpoint/2010/main" val="28913830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278781" y="232228"/>
            <a:ext cx="11708780" cy="733270"/>
          </a:xfrm>
        </p:spPr>
        <p:txBody>
          <a:bodyPr>
            <a:normAutofit/>
          </a:bodyPr>
          <a:lstStyle/>
          <a:p>
            <a:r>
              <a:rPr kumimoji="1" lang="ja-JP" altLang="en-US" sz="3200" dirty="0"/>
              <a:t>結果 </a:t>
            </a:r>
            <a:r>
              <a:rPr lang="en-US" altLang="ja-JP" sz="2800" dirty="0"/>
              <a:t>[Wei</a:t>
            </a:r>
            <a:r>
              <a:rPr lang="ja-JP" altLang="en-US" sz="2800" dirty="0"/>
              <a:t> </a:t>
            </a:r>
            <a:r>
              <a:rPr lang="en-US" altLang="ja-JP" sz="2800" dirty="0"/>
              <a:t>et al. SIGGRAPH 08.]</a:t>
            </a:r>
            <a:r>
              <a:rPr lang="ja-JP" altLang="en-US" sz="2800" dirty="0"/>
              <a:t>より</a:t>
            </a:r>
            <a:endParaRPr kumimoji="1" lang="ja-JP" altLang="en-US" sz="2800" dirty="0"/>
          </a:p>
        </p:txBody>
      </p:sp>
      <p:sp>
        <p:nvSpPr>
          <p:cNvPr id="3" name="コンテンツ プレースホルダー 2"/>
          <p:cNvSpPr>
            <a:spLocks noGrp="1"/>
          </p:cNvSpPr>
          <p:nvPr>
            <p:ph idx="1"/>
          </p:nvPr>
        </p:nvSpPr>
        <p:spPr>
          <a:xfrm>
            <a:off x="8015513" y="419596"/>
            <a:ext cx="4176487" cy="757452"/>
          </a:xfrm>
        </p:spPr>
        <p:txBody>
          <a:bodyPr>
            <a:normAutofit fontScale="92500"/>
          </a:bodyPr>
          <a:lstStyle/>
          <a:p>
            <a:pPr marL="0" indent="0">
              <a:buNone/>
            </a:pPr>
            <a:r>
              <a:rPr kumimoji="1" lang="ja-JP" altLang="en-US" sz="2000" dirty="0"/>
              <a:t>双方向類似度を考慮する事で</a:t>
            </a:r>
            <a:endParaRPr kumimoji="1" lang="en-US" altLang="ja-JP" sz="2000" dirty="0"/>
          </a:p>
          <a:p>
            <a:pPr marL="0" indent="0">
              <a:buNone/>
            </a:pPr>
            <a:r>
              <a:rPr lang="ja-JP" altLang="en-US" sz="2000" dirty="0"/>
              <a:t>一部のみが使われる事を避けられる</a:t>
            </a:r>
            <a:endParaRPr kumimoji="1" lang="ja-JP" altLang="en-US" sz="2000" dirty="0"/>
          </a:p>
        </p:txBody>
      </p:sp>
      <p:pic>
        <p:nvPicPr>
          <p:cNvPr id="5" name="図 4"/>
          <p:cNvPicPr>
            <a:picLocks noChangeAspect="1"/>
          </p:cNvPicPr>
          <p:nvPr/>
        </p:nvPicPr>
        <p:blipFill>
          <a:blip r:embed="rId3"/>
          <a:stretch>
            <a:fillRect/>
          </a:stretch>
        </p:blipFill>
        <p:spPr>
          <a:xfrm>
            <a:off x="8257549" y="1137827"/>
            <a:ext cx="3403624" cy="5398851"/>
          </a:xfrm>
          <a:prstGeom prst="rect">
            <a:avLst/>
          </a:prstGeom>
        </p:spPr>
      </p:pic>
      <p:sp>
        <p:nvSpPr>
          <p:cNvPr id="6" name="正方形/長方形 5"/>
          <p:cNvSpPr/>
          <p:nvPr/>
        </p:nvSpPr>
        <p:spPr>
          <a:xfrm>
            <a:off x="14133005" y="7035187"/>
            <a:ext cx="2948884" cy="276999"/>
          </a:xfrm>
          <a:prstGeom prst="rect">
            <a:avLst/>
          </a:prstGeom>
        </p:spPr>
        <p:txBody>
          <a:bodyPr wrap="none">
            <a:spAutoFit/>
          </a:bodyPr>
          <a:lstStyle/>
          <a:p>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画像は</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[Wei</a:t>
            </a: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et al. SIGGRAPH 08.]</a:t>
            </a: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より</a:t>
            </a:r>
          </a:p>
        </p:txBody>
      </p:sp>
      <p:pic>
        <p:nvPicPr>
          <p:cNvPr id="4" name="図 3"/>
          <p:cNvPicPr>
            <a:picLocks noChangeAspect="1"/>
          </p:cNvPicPr>
          <p:nvPr/>
        </p:nvPicPr>
        <p:blipFill>
          <a:blip r:embed="rId4"/>
          <a:stretch>
            <a:fillRect/>
          </a:stretch>
        </p:blipFill>
        <p:spPr>
          <a:xfrm>
            <a:off x="418646" y="1704521"/>
            <a:ext cx="7289299" cy="3448050"/>
          </a:xfrm>
          <a:prstGeom prst="rect">
            <a:avLst/>
          </a:prstGeom>
        </p:spPr>
      </p:pic>
      <p:sp>
        <p:nvSpPr>
          <p:cNvPr id="11" name="コンテンツ プレースホルダー 2"/>
          <p:cNvSpPr txBox="1">
            <a:spLocks/>
          </p:cNvSpPr>
          <p:nvPr/>
        </p:nvSpPr>
        <p:spPr>
          <a:xfrm>
            <a:off x="613227" y="5397996"/>
            <a:ext cx="7021287" cy="757452"/>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ja-JP" altLang="en-US" sz="2000" dirty="0"/>
              <a:t>入力画像・合成画像・縮小合成画像</a:t>
            </a:r>
            <a:endParaRPr lang="en-US" altLang="ja-JP" sz="2000" dirty="0"/>
          </a:p>
          <a:p>
            <a:pPr marL="0" indent="0">
              <a:buFont typeface="Arial" panose="020B0604020202020204" pitchFamily="34" charset="0"/>
              <a:buNone/>
            </a:pPr>
            <a:r>
              <a:rPr lang="ja-JP" altLang="en-US" sz="2000" dirty="0"/>
              <a:t>合成画像は元画像よりも一様になる</a:t>
            </a:r>
            <a:endParaRPr lang="en-US" altLang="ja-JP" sz="2000" dirty="0"/>
          </a:p>
          <a:p>
            <a:pPr marL="0" indent="0">
              <a:buFont typeface="Arial" panose="020B0604020202020204" pitchFamily="34" charset="0"/>
              <a:buNone/>
            </a:pPr>
            <a:endParaRPr lang="ja-JP" altLang="en-US" sz="2000" dirty="0"/>
          </a:p>
        </p:txBody>
      </p:sp>
      <p:sp>
        <p:nvSpPr>
          <p:cNvPr id="8" name="正方形/長方形 7"/>
          <p:cNvSpPr/>
          <p:nvPr/>
        </p:nvSpPr>
        <p:spPr>
          <a:xfrm>
            <a:off x="11354765" y="-4569"/>
            <a:ext cx="837235" cy="4977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dirty="0"/>
              <a:t>SKIP</a:t>
            </a:r>
            <a:endParaRPr kumimoji="1" lang="ja-JP" altLang="en-US" sz="2800" dirty="0"/>
          </a:p>
        </p:txBody>
      </p:sp>
    </p:spTree>
    <p:extLst>
      <p:ext uri="{BB962C8B-B14F-4D97-AF65-F5344CB8AC3E}">
        <p14:creationId xmlns:p14="http://schemas.microsoft.com/office/powerpoint/2010/main" val="62238542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a:p>
        </p:txBody>
      </p:sp>
      <p:sp>
        <p:nvSpPr>
          <p:cNvPr id="3" name="コンテンツ プレースホルダー 2"/>
          <p:cNvSpPr>
            <a:spLocks noGrp="1"/>
          </p:cNvSpPr>
          <p:nvPr>
            <p:ph idx="1"/>
          </p:nvPr>
        </p:nvSpPr>
        <p:spPr/>
        <p:txBody>
          <a:bodyPr/>
          <a:lstStyle/>
          <a:p>
            <a:pPr marL="0" indent="0">
              <a:buNone/>
            </a:pPr>
            <a:r>
              <a:rPr lang="ja-JP" altLang="en-US" dirty="0"/>
              <a:t>高山先生</a:t>
            </a:r>
            <a:r>
              <a:rPr lang="en-US" altLang="ja-JP" dirty="0"/>
              <a:t>(NII)</a:t>
            </a:r>
            <a:r>
              <a:rPr lang="ja-JP" altLang="en-US" dirty="0"/>
              <a:t>の講義資料も分かりやすい</a:t>
            </a:r>
            <a:endParaRPr lang="en-US" altLang="ja-JP" dirty="0"/>
          </a:p>
          <a:p>
            <a:pPr marL="0" indent="0">
              <a:buNone/>
            </a:pPr>
            <a:r>
              <a:rPr lang="en-US" altLang="ja-JP" dirty="0"/>
              <a:t>p. 6 in </a:t>
            </a:r>
            <a:r>
              <a:rPr lang="en-US" altLang="ja-JP" dirty="0">
                <a:hlinkClick r:id="rId2"/>
              </a:rPr>
              <a:t>http://research.nii.ac.jp/~takayama/teaching/utokyo-iscg-2016/slides/iscg-2016-09-image2.pdf</a:t>
            </a:r>
            <a:endParaRPr lang="en-US" altLang="ja-JP" dirty="0"/>
          </a:p>
          <a:p>
            <a:pPr marL="0" indent="0">
              <a:buNone/>
            </a:pPr>
            <a:endParaRPr lang="en-US" altLang="ja-JP" dirty="0"/>
          </a:p>
          <a:p>
            <a:pPr marL="0" indent="0">
              <a:buNone/>
            </a:pPr>
            <a:r>
              <a:rPr lang="ja-JP" altLang="en-US" dirty="0"/>
              <a:t>井尻の</a:t>
            </a:r>
            <a:r>
              <a:rPr lang="en-US" altLang="ja-JP" dirty="0"/>
              <a:t>C++/CLI</a:t>
            </a:r>
            <a:r>
              <a:rPr lang="ja-JP" altLang="en-US" dirty="0"/>
              <a:t>のコードは以下の</a:t>
            </a:r>
            <a:r>
              <a:rPr lang="en-US" altLang="ja-JP" dirty="0"/>
              <a:t>URL</a:t>
            </a:r>
            <a:r>
              <a:rPr lang="ja-JP" altLang="en-US" dirty="0"/>
              <a:t>へ（</a:t>
            </a:r>
            <a:r>
              <a:rPr lang="ja-JP" altLang="en-US" sz="1800" dirty="0"/>
              <a:t>そこまで高速化できてないです</a:t>
            </a:r>
            <a:r>
              <a:rPr lang="ja-JP" altLang="en-US" sz="1800" dirty="0" err="1"/>
              <a:t>。。。</a:t>
            </a:r>
            <a:r>
              <a:rPr lang="ja-JP" altLang="en-US" dirty="0"/>
              <a:t>）</a:t>
            </a:r>
            <a:endParaRPr lang="en-US" altLang="ja-JP" dirty="0"/>
          </a:p>
          <a:p>
            <a:pPr marL="0" indent="0">
              <a:buNone/>
            </a:pPr>
            <a:r>
              <a:rPr lang="en-US" altLang="ja-JP" dirty="0">
                <a:hlinkClick r:id="rId3"/>
              </a:rPr>
              <a:t>https://github.com/TakashiIjiri/PatchMatch_CppCli</a:t>
            </a:r>
            <a:endParaRPr lang="en-US" altLang="ja-JP" dirty="0"/>
          </a:p>
          <a:p>
            <a:pPr marL="0" indent="0">
              <a:buNone/>
            </a:pPr>
            <a:endParaRPr lang="ja-JP" altLang="en-US" dirty="0"/>
          </a:p>
          <a:p>
            <a:endParaRPr kumimoji="1" lang="ja-JP" altLang="en-US" dirty="0"/>
          </a:p>
        </p:txBody>
      </p:sp>
    </p:spTree>
    <p:extLst>
      <p:ext uri="{BB962C8B-B14F-4D97-AF65-F5344CB8AC3E}">
        <p14:creationId xmlns:p14="http://schemas.microsoft.com/office/powerpoint/2010/main" val="41068054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01295" y="365126"/>
            <a:ext cx="10984305" cy="733270"/>
          </a:xfrm>
        </p:spPr>
        <p:txBody>
          <a:bodyPr/>
          <a:lstStyle/>
          <a:p>
            <a:r>
              <a:rPr kumimoji="1" lang="ja-JP" altLang="en-US" dirty="0"/>
              <a:t>ある手法を</a:t>
            </a:r>
            <a:r>
              <a:rPr kumimoji="1" lang="en-US" altLang="ja-JP" dirty="0"/>
              <a:t>『</a:t>
            </a:r>
            <a:r>
              <a:rPr kumimoji="1" lang="ja-JP" altLang="en-US" dirty="0"/>
              <a:t>理解する</a:t>
            </a:r>
            <a:r>
              <a:rPr kumimoji="1" lang="en-US" altLang="ja-JP" dirty="0"/>
              <a:t>』</a:t>
            </a:r>
            <a:r>
              <a:rPr kumimoji="1" lang="ja-JP" altLang="en-US" dirty="0"/>
              <a:t>とは？</a:t>
            </a:r>
          </a:p>
        </p:txBody>
      </p:sp>
      <p:sp>
        <p:nvSpPr>
          <p:cNvPr id="3" name="コンテンツ プレースホルダー 2"/>
          <p:cNvSpPr>
            <a:spLocks noGrp="1"/>
          </p:cNvSpPr>
          <p:nvPr>
            <p:ph idx="1"/>
          </p:nvPr>
        </p:nvSpPr>
        <p:spPr>
          <a:xfrm>
            <a:off x="801295" y="1343721"/>
            <a:ext cx="10984305" cy="3983021"/>
          </a:xfrm>
        </p:spPr>
        <p:txBody>
          <a:bodyPr>
            <a:normAutofit/>
          </a:bodyPr>
          <a:lstStyle/>
          <a:p>
            <a:r>
              <a:rPr kumimoji="1" lang="ja-JP" altLang="en-US" dirty="0"/>
              <a:t>教科書をおぼえた </a:t>
            </a:r>
            <a:r>
              <a:rPr kumimoji="1" lang="en-US" altLang="ja-JP" dirty="0"/>
              <a:t>		</a:t>
            </a:r>
            <a:r>
              <a:rPr kumimoji="1" lang="ja-JP" altLang="en-US" dirty="0"/>
              <a:t>　</a:t>
            </a:r>
            <a:r>
              <a:rPr kumimoji="1" lang="en-US" altLang="ja-JP" dirty="0"/>
              <a:t>:</a:t>
            </a:r>
            <a:r>
              <a:rPr kumimoji="1" lang="en-US" altLang="ja-JP" dirty="0">
                <a:sym typeface="Wingdings" panose="05000000000000000000" pitchFamily="2" charset="2"/>
              </a:rPr>
              <a:t> ×</a:t>
            </a:r>
          </a:p>
          <a:p>
            <a:r>
              <a:rPr lang="ja-JP" altLang="en-US" dirty="0">
                <a:sym typeface="Wingdings" panose="05000000000000000000" pitchFamily="2" charset="2"/>
              </a:rPr>
              <a:t>人にその手法を説明できる 　</a:t>
            </a:r>
            <a:r>
              <a:rPr lang="en-US" altLang="ja-JP" dirty="0">
                <a:sym typeface="Wingdings" panose="05000000000000000000" pitchFamily="2" charset="2"/>
              </a:rPr>
              <a:t>: </a:t>
            </a:r>
            <a:r>
              <a:rPr lang="ja-JP" altLang="en-US" dirty="0">
                <a:sym typeface="Wingdings" panose="05000000000000000000" pitchFamily="2" charset="2"/>
              </a:rPr>
              <a:t>△</a:t>
            </a:r>
            <a:endParaRPr lang="en-US" altLang="ja-JP" dirty="0">
              <a:sym typeface="Wingdings" panose="05000000000000000000" pitchFamily="2" charset="2"/>
            </a:endParaRPr>
          </a:p>
          <a:p>
            <a:r>
              <a:rPr kumimoji="1" lang="ja-JP" altLang="en-US" dirty="0">
                <a:sym typeface="Wingdings" panose="05000000000000000000" pitchFamily="2" charset="2"/>
              </a:rPr>
              <a:t>例を挙げて人に説明できる </a:t>
            </a:r>
            <a:r>
              <a:rPr lang="ja-JP" altLang="en-US" dirty="0">
                <a:sym typeface="Wingdings" panose="05000000000000000000" pitchFamily="2" charset="2"/>
              </a:rPr>
              <a:t>　</a:t>
            </a:r>
            <a:r>
              <a:rPr kumimoji="1" lang="en-US" altLang="ja-JP" dirty="0">
                <a:sym typeface="Wingdings" panose="05000000000000000000" pitchFamily="2" charset="2"/>
              </a:rPr>
              <a:t>: </a:t>
            </a:r>
            <a:r>
              <a:rPr kumimoji="1" lang="ja-JP" altLang="en-US" dirty="0">
                <a:sym typeface="Wingdings" panose="05000000000000000000" pitchFamily="2" charset="2"/>
              </a:rPr>
              <a:t>○</a:t>
            </a:r>
            <a:endParaRPr kumimoji="1" lang="en-US" altLang="ja-JP" dirty="0">
              <a:sym typeface="Wingdings" panose="05000000000000000000" pitchFamily="2" charset="2"/>
            </a:endParaRPr>
          </a:p>
          <a:p>
            <a:r>
              <a:rPr lang="ja-JP" altLang="en-US" dirty="0"/>
              <a:t>プログラムとして記述できる</a:t>
            </a:r>
            <a:r>
              <a:rPr kumimoji="1" lang="ja-JP" altLang="en-US" dirty="0"/>
              <a:t> </a:t>
            </a:r>
            <a:r>
              <a:rPr kumimoji="1" lang="en-US" altLang="ja-JP" dirty="0">
                <a:sym typeface="Wingdings" panose="05000000000000000000" pitchFamily="2" charset="2"/>
              </a:rPr>
              <a:t>: </a:t>
            </a:r>
            <a:r>
              <a:rPr kumimoji="1" lang="ja-JP" altLang="en-US" dirty="0">
                <a:sym typeface="Wingdings" panose="05000000000000000000" pitchFamily="2" charset="2"/>
              </a:rPr>
              <a:t>◎</a:t>
            </a:r>
            <a:endParaRPr kumimoji="1" lang="en-US" altLang="ja-JP" dirty="0">
              <a:sym typeface="Wingdings" panose="05000000000000000000" pitchFamily="2" charset="2"/>
            </a:endParaRPr>
          </a:p>
          <a:p>
            <a:endParaRPr lang="en-US" altLang="ja-JP" dirty="0">
              <a:sym typeface="Wingdings" panose="05000000000000000000" pitchFamily="2" charset="2"/>
            </a:endParaRPr>
          </a:p>
          <a:p>
            <a:pPr marL="0" indent="0">
              <a:buNone/>
            </a:pPr>
            <a:r>
              <a:rPr kumimoji="1" lang="en-US" altLang="ja-JP" b="1" dirty="0">
                <a:sym typeface="Wingdings" panose="05000000000000000000" pitchFamily="2" charset="2"/>
              </a:rPr>
              <a:t>  </a:t>
            </a:r>
            <a:r>
              <a:rPr kumimoji="1" lang="ja-JP" altLang="en-US" b="1" dirty="0">
                <a:sym typeface="Wingdings" panose="05000000000000000000" pitchFamily="2" charset="2"/>
              </a:rPr>
              <a:t>コードを書こう！</a:t>
            </a:r>
            <a:endParaRPr kumimoji="1" lang="ja-JP" altLang="en-US" b="1" dirty="0"/>
          </a:p>
        </p:txBody>
      </p:sp>
      <p:sp>
        <p:nvSpPr>
          <p:cNvPr id="5" name="正方形/長方形 4"/>
          <p:cNvSpPr/>
          <p:nvPr/>
        </p:nvSpPr>
        <p:spPr>
          <a:xfrm>
            <a:off x="5956866" y="6027003"/>
            <a:ext cx="6135013" cy="830997"/>
          </a:xfrm>
          <a:prstGeom prst="rect">
            <a:avLst/>
          </a:prstGeom>
        </p:spPr>
        <p:txBody>
          <a:bodyPr wrap="none">
            <a:spAutoFit/>
          </a:bodyPr>
          <a:lstStyle/>
          <a:p>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井尻の偏見に基づきます．異論は認めます．</a:t>
            </a:r>
            <a:endParaRPr lang="en-US" altLang="ja-JP" sz="1600" dirty="0">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きちんと理解できていない手法も離散化された数式さえあれば</a:t>
            </a:r>
            <a:endParaRPr lang="en-US" altLang="ja-JP" sz="1600"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　コードに落とせることも結構あります</a:t>
            </a:r>
            <a:r>
              <a:rPr lang="ja-JP" altLang="en-US" sz="1600" dirty="0" err="1">
                <a:latin typeface="メイリオ" panose="020B0604030504040204" pitchFamily="50" charset="-128"/>
                <a:ea typeface="メイリオ" panose="020B0604030504040204" pitchFamily="50" charset="-128"/>
                <a:cs typeface="メイリオ" panose="020B0604030504040204" pitchFamily="50" charset="-128"/>
              </a:rPr>
              <a:t>。。</a:t>
            </a:r>
            <a:endParaRPr lang="en-US" altLang="ja-JP" sz="1600" dirty="0">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199430369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97881" y="365126"/>
            <a:ext cx="11708780" cy="733270"/>
          </a:xfrm>
        </p:spPr>
        <p:txBody>
          <a:bodyPr/>
          <a:lstStyle/>
          <a:p>
            <a:r>
              <a:rPr lang="ja-JP" altLang="en-US" dirty="0"/>
              <a:t>ソースコードについて</a:t>
            </a:r>
            <a:endParaRPr kumimoji="1" lang="ja-JP" altLang="en-US" dirty="0"/>
          </a:p>
        </p:txBody>
      </p:sp>
      <p:sp>
        <p:nvSpPr>
          <p:cNvPr id="3" name="コンテンツ プレースホルダー 2"/>
          <p:cNvSpPr>
            <a:spLocks noGrp="1"/>
          </p:cNvSpPr>
          <p:nvPr>
            <p:ph idx="1"/>
          </p:nvPr>
        </p:nvSpPr>
        <p:spPr>
          <a:xfrm>
            <a:off x="656153" y="1343722"/>
            <a:ext cx="11957878" cy="5514278"/>
          </a:xfrm>
        </p:spPr>
        <p:txBody>
          <a:bodyPr>
            <a:normAutofit/>
          </a:bodyPr>
          <a:lstStyle/>
          <a:p>
            <a:pPr>
              <a:lnSpc>
                <a:spcPct val="100000"/>
              </a:lnSpc>
              <a:spcBef>
                <a:spcPts val="600"/>
              </a:spcBef>
              <a:spcAft>
                <a:spcPts val="600"/>
              </a:spcAft>
            </a:pPr>
            <a:r>
              <a:rPr lang="ja-JP" altLang="en-US" sz="2400" dirty="0"/>
              <a:t>本講義紹介する手法はなるべくソースコードも合わせて提供します</a:t>
            </a:r>
            <a:endParaRPr kumimoji="1" lang="en-US" altLang="ja-JP" sz="2400" dirty="0"/>
          </a:p>
          <a:p>
            <a:pPr lvl="1">
              <a:lnSpc>
                <a:spcPct val="100000"/>
              </a:lnSpc>
              <a:spcBef>
                <a:spcPts val="600"/>
              </a:spcBef>
              <a:spcAft>
                <a:spcPts val="600"/>
              </a:spcAft>
            </a:pPr>
            <a:r>
              <a:rPr lang="en-US" altLang="ja-JP" sz="2000" dirty="0"/>
              <a:t>takashiijiri.com/classes</a:t>
            </a:r>
          </a:p>
          <a:p>
            <a:pPr lvl="1">
              <a:lnSpc>
                <a:spcPct val="100000"/>
              </a:lnSpc>
              <a:spcBef>
                <a:spcPts val="600"/>
              </a:spcBef>
              <a:spcAft>
                <a:spcPts val="600"/>
              </a:spcAft>
            </a:pPr>
            <a:r>
              <a:rPr lang="en-US" altLang="ja-JP" sz="2000" dirty="0"/>
              <a:t>github.com/</a:t>
            </a:r>
            <a:r>
              <a:rPr lang="en-US" altLang="ja-JP" sz="2000" dirty="0" err="1"/>
              <a:t>TakashiIjiri</a:t>
            </a:r>
            <a:r>
              <a:rPr lang="en-US" altLang="ja-JP" sz="2000" dirty="0"/>
              <a:t>/</a:t>
            </a:r>
            <a:r>
              <a:rPr lang="en-US" altLang="ja-JP" sz="2000" dirty="0" err="1"/>
              <a:t>PythonOpenCVPractice</a:t>
            </a:r>
            <a:endParaRPr lang="en-US" altLang="ja-JP" sz="1400" dirty="0"/>
          </a:p>
          <a:p>
            <a:pPr>
              <a:lnSpc>
                <a:spcPct val="100000"/>
              </a:lnSpc>
              <a:spcBef>
                <a:spcPts val="600"/>
              </a:spcBef>
              <a:spcAft>
                <a:spcPts val="600"/>
              </a:spcAft>
            </a:pPr>
            <a:r>
              <a:rPr kumimoji="1" lang="en-US" altLang="ja-JP" sz="2400" dirty="0"/>
              <a:t>Python &amp; </a:t>
            </a:r>
            <a:r>
              <a:rPr kumimoji="1" lang="en-US" altLang="ja-JP" sz="2400" dirty="0" err="1"/>
              <a:t>OpenCV</a:t>
            </a:r>
            <a:r>
              <a:rPr lang="ja-JP" altLang="en-US" sz="2400" dirty="0"/>
              <a:t> または </a:t>
            </a:r>
            <a:r>
              <a:rPr lang="en-US" altLang="ja-JP" sz="2400" dirty="0"/>
              <a:t>MFC &amp; C++ </a:t>
            </a:r>
            <a:r>
              <a:rPr kumimoji="1" lang="ja-JP" altLang="en-US" sz="2400" dirty="0"/>
              <a:t>環境で書いてあります</a:t>
            </a:r>
            <a:endParaRPr kumimoji="1" lang="en-US" altLang="ja-JP" dirty="0"/>
          </a:p>
          <a:p>
            <a:pPr>
              <a:lnSpc>
                <a:spcPct val="100000"/>
              </a:lnSpc>
              <a:spcBef>
                <a:spcPts val="600"/>
              </a:spcBef>
              <a:spcAft>
                <a:spcPts val="600"/>
              </a:spcAft>
            </a:pPr>
            <a:r>
              <a:rPr lang="ja-JP" altLang="en-US" sz="2400" dirty="0"/>
              <a:t>インストール方法・コーディングの基本に関する資料も用意します</a:t>
            </a:r>
            <a:endParaRPr lang="en-US" altLang="ja-JP" sz="2400" dirty="0"/>
          </a:p>
          <a:p>
            <a:pPr lvl="1">
              <a:lnSpc>
                <a:spcPct val="100000"/>
              </a:lnSpc>
              <a:spcBef>
                <a:spcPts val="600"/>
              </a:spcBef>
              <a:spcAft>
                <a:spcPts val="600"/>
              </a:spcAft>
            </a:pPr>
            <a:r>
              <a:rPr kumimoji="1" lang="ja-JP" altLang="en-US" sz="2000" dirty="0"/>
              <a:t>ただし詳細は講義中には触れません</a:t>
            </a:r>
            <a:endParaRPr kumimoji="1" lang="en-US" altLang="ja-JP" sz="2000" dirty="0"/>
          </a:p>
          <a:p>
            <a:pPr lvl="1">
              <a:lnSpc>
                <a:spcPct val="100000"/>
              </a:lnSpc>
              <a:spcBef>
                <a:spcPts val="600"/>
              </a:spcBef>
              <a:spcAft>
                <a:spcPts val="600"/>
              </a:spcAft>
            </a:pPr>
            <a:r>
              <a:rPr lang="ja-JP" altLang="en-US" sz="2000" dirty="0"/>
              <a:t>興味のある人だけ自由に勉強を進めてください</a:t>
            </a:r>
            <a:endParaRPr lang="en-US" altLang="ja-JP" sz="2000" dirty="0"/>
          </a:p>
          <a:p>
            <a:pPr lvl="1">
              <a:lnSpc>
                <a:spcPct val="100000"/>
              </a:lnSpc>
              <a:spcBef>
                <a:spcPts val="600"/>
              </a:spcBef>
              <a:spcAft>
                <a:spcPts val="600"/>
              </a:spcAft>
            </a:pPr>
            <a:r>
              <a:rPr lang="en-US" altLang="ja-JP" sz="2000" b="1" dirty="0">
                <a:solidFill>
                  <a:srgbClr val="FF0000"/>
                </a:solidFill>
              </a:rPr>
              <a:t>Python</a:t>
            </a:r>
            <a:r>
              <a:rPr lang="ja-JP" altLang="en-US" sz="2000" b="1" dirty="0">
                <a:solidFill>
                  <a:srgbClr val="FF0000"/>
                </a:solidFill>
              </a:rPr>
              <a:t>については学内環境ではインストールの必要がありません</a:t>
            </a:r>
            <a:endParaRPr kumimoji="1" lang="ja-JP" altLang="en-US" sz="2000" b="1" dirty="0">
              <a:solidFill>
                <a:srgbClr val="FF0000"/>
              </a:solidFill>
            </a:endParaRPr>
          </a:p>
        </p:txBody>
      </p:sp>
    </p:spTree>
    <p:extLst>
      <p:ext uri="{BB962C8B-B14F-4D97-AF65-F5344CB8AC3E}">
        <p14:creationId xmlns:p14="http://schemas.microsoft.com/office/powerpoint/2010/main" val="187195839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42950" y="124494"/>
            <a:ext cx="9715500" cy="733270"/>
          </a:xfrm>
        </p:spPr>
        <p:txBody>
          <a:bodyPr>
            <a:normAutofit/>
          </a:bodyPr>
          <a:lstStyle/>
          <a:p>
            <a:r>
              <a:rPr lang="en-US" altLang="ja-JP" sz="3600" b="1" dirty="0"/>
              <a:t>Contents</a:t>
            </a:r>
            <a:endParaRPr kumimoji="1" lang="ja-JP" altLang="en-US" sz="3600" b="1" dirty="0"/>
          </a:p>
        </p:txBody>
      </p:sp>
      <p:sp>
        <p:nvSpPr>
          <p:cNvPr id="3" name="コンテンツ プレースホルダー 2"/>
          <p:cNvSpPr>
            <a:spLocks noGrp="1"/>
          </p:cNvSpPr>
          <p:nvPr>
            <p:ph idx="1"/>
          </p:nvPr>
        </p:nvSpPr>
        <p:spPr>
          <a:xfrm>
            <a:off x="742950" y="848026"/>
            <a:ext cx="11329076" cy="6009974"/>
          </a:xfrm>
        </p:spPr>
        <p:txBody>
          <a:bodyPr>
            <a:normAutofit/>
          </a:bodyPr>
          <a:lstStyle/>
          <a:p>
            <a:pPr marL="0" indent="0">
              <a:lnSpc>
                <a:spcPct val="100000"/>
              </a:lnSpc>
              <a:spcBef>
                <a:spcPts val="600"/>
              </a:spcBef>
              <a:spcAft>
                <a:spcPts val="600"/>
              </a:spcAft>
              <a:buNone/>
            </a:pPr>
            <a:r>
              <a:rPr lang="en-US" altLang="ja-JP" sz="1800" dirty="0"/>
              <a:t>01.   </a:t>
            </a:r>
            <a:r>
              <a:rPr lang="ja-JP" altLang="en-US" sz="1800" dirty="0"/>
              <a:t>序論</a:t>
            </a:r>
            <a:r>
              <a:rPr lang="en-US" altLang="ja-JP" sz="1800" dirty="0"/>
              <a:t>	  	: </a:t>
            </a:r>
            <a:r>
              <a:rPr lang="ja-JP" altLang="en-US" sz="1800" dirty="0"/>
              <a:t>イントロダクション</a:t>
            </a:r>
            <a:endParaRPr lang="en-US" altLang="ja-JP" sz="1800" dirty="0"/>
          </a:p>
          <a:p>
            <a:pPr marL="0" indent="0">
              <a:lnSpc>
                <a:spcPct val="100000"/>
              </a:lnSpc>
              <a:spcBef>
                <a:spcPts val="600"/>
              </a:spcBef>
              <a:spcAft>
                <a:spcPts val="600"/>
              </a:spcAft>
              <a:buNone/>
            </a:pPr>
            <a:r>
              <a:rPr lang="en-US" altLang="ja-JP" sz="1800" dirty="0"/>
              <a:t>02.</a:t>
            </a:r>
            <a:r>
              <a:rPr lang="ja-JP" altLang="en-US" sz="1800" dirty="0"/>
              <a:t>　特徴検出</a:t>
            </a:r>
            <a:r>
              <a:rPr lang="en-US" altLang="ja-JP" sz="1800" dirty="0"/>
              <a:t>1 		: </a:t>
            </a:r>
            <a:r>
              <a:rPr lang="ja-JP" altLang="en-US" sz="1800" dirty="0"/>
              <a:t>テンプレートマッチング、コーナー検出、エッジ検出</a:t>
            </a:r>
            <a:r>
              <a:rPr lang="en-US" altLang="ja-JP" sz="1800" dirty="0"/>
              <a:t>	</a:t>
            </a:r>
          </a:p>
          <a:p>
            <a:pPr marL="0" indent="0">
              <a:lnSpc>
                <a:spcPct val="100000"/>
              </a:lnSpc>
              <a:spcBef>
                <a:spcPts val="600"/>
              </a:spcBef>
              <a:spcAft>
                <a:spcPts val="600"/>
              </a:spcAft>
              <a:buNone/>
            </a:pPr>
            <a:r>
              <a:rPr lang="en-US" altLang="ja-JP" sz="1800" dirty="0"/>
              <a:t>03.   </a:t>
            </a:r>
            <a:r>
              <a:rPr lang="ja-JP" altLang="en-US" sz="1800" dirty="0"/>
              <a:t>特徴検出</a:t>
            </a:r>
            <a:r>
              <a:rPr lang="en-US" altLang="ja-JP" sz="1800" dirty="0"/>
              <a:t>2 		: </a:t>
            </a:r>
            <a:r>
              <a:rPr lang="ja-JP" altLang="en-US" sz="1800" dirty="0"/>
              <a:t>ハフ変換、</a:t>
            </a:r>
            <a:r>
              <a:rPr lang="en-US" altLang="ja-JP" sz="1800" dirty="0"/>
              <a:t> </a:t>
            </a:r>
            <a:r>
              <a:rPr lang="en-US" altLang="ja-JP" sz="1800" dirty="0" err="1"/>
              <a:t>DoG</a:t>
            </a:r>
            <a:r>
              <a:rPr lang="ja-JP" altLang="en-US" sz="1800" dirty="0"/>
              <a:t>，</a:t>
            </a:r>
            <a:r>
              <a:rPr lang="en-US" altLang="ja-JP" sz="1800" dirty="0"/>
              <a:t>SIFT</a:t>
            </a:r>
            <a:r>
              <a:rPr lang="ja-JP" altLang="en-US" sz="1800" dirty="0"/>
              <a:t>特徴</a:t>
            </a:r>
            <a:r>
              <a:rPr lang="en-US" altLang="ja-JP" sz="1800" dirty="0"/>
              <a:t>			</a:t>
            </a:r>
          </a:p>
          <a:p>
            <a:pPr marL="0" indent="0">
              <a:lnSpc>
                <a:spcPct val="100000"/>
              </a:lnSpc>
              <a:spcBef>
                <a:spcPts val="600"/>
              </a:spcBef>
              <a:spcAft>
                <a:spcPts val="600"/>
              </a:spcAft>
              <a:buNone/>
            </a:pPr>
            <a:r>
              <a:rPr lang="en-US" altLang="ja-JP" sz="1800" dirty="0"/>
              <a:t>04.</a:t>
            </a:r>
            <a:r>
              <a:rPr lang="ja-JP" altLang="en-US" sz="1800" dirty="0"/>
              <a:t>　領域分割</a:t>
            </a:r>
            <a:r>
              <a:rPr lang="en-US" altLang="ja-JP" sz="1800" dirty="0"/>
              <a:t>		: </a:t>
            </a:r>
            <a:r>
              <a:rPr lang="ja-JP" altLang="en-US" sz="1800" dirty="0"/>
              <a:t>領域分割とは，閾値法，領域拡張法，グラフカット法</a:t>
            </a:r>
            <a:r>
              <a:rPr lang="en-US" altLang="ja-JP" sz="1800" dirty="0"/>
              <a:t>, 	</a:t>
            </a:r>
          </a:p>
          <a:p>
            <a:pPr marL="0" indent="0">
              <a:lnSpc>
                <a:spcPct val="100000"/>
              </a:lnSpc>
              <a:spcBef>
                <a:spcPts val="600"/>
              </a:spcBef>
              <a:spcAft>
                <a:spcPts val="600"/>
              </a:spcAft>
              <a:buNone/>
            </a:pPr>
            <a:r>
              <a:rPr lang="en-US" altLang="ja-JP" sz="1800" dirty="0"/>
              <a:t>05. </a:t>
            </a:r>
            <a:r>
              <a:rPr lang="ja-JP" altLang="en-US" sz="1800" dirty="0"/>
              <a:t>  オプティカルフロー </a:t>
            </a:r>
            <a:r>
              <a:rPr lang="en-US" altLang="ja-JP" sz="1800" dirty="0"/>
              <a:t>: </a:t>
            </a:r>
            <a:r>
              <a:rPr lang="ja-JP" altLang="en-US" sz="1800" dirty="0"/>
              <a:t>領域分割残り，</a:t>
            </a:r>
            <a:r>
              <a:rPr lang="en-US" altLang="ja-JP" sz="1800" dirty="0"/>
              <a:t>Lucas-</a:t>
            </a:r>
            <a:r>
              <a:rPr lang="en-US" altLang="ja-JP" sz="1800" dirty="0" err="1"/>
              <a:t>Kanade</a:t>
            </a:r>
            <a:r>
              <a:rPr lang="ja-JP" altLang="en-US" sz="1800" dirty="0"/>
              <a:t>法 </a:t>
            </a:r>
            <a:r>
              <a:rPr lang="en-US" altLang="ja-JP" sz="1800" dirty="0">
                <a:solidFill>
                  <a:srgbClr val="FF0000"/>
                </a:solidFill>
              </a:rPr>
              <a:t>※</a:t>
            </a:r>
            <a:r>
              <a:rPr lang="ja-JP" altLang="en-US" sz="1800" dirty="0">
                <a:solidFill>
                  <a:srgbClr val="FF0000"/>
                </a:solidFill>
              </a:rPr>
              <a:t>この部分シラバス更新遅れの可能性あり</a:t>
            </a:r>
            <a:r>
              <a:rPr lang="en-US" altLang="ja-JP" sz="1800" dirty="0"/>
              <a:t>	</a:t>
            </a:r>
          </a:p>
          <a:p>
            <a:pPr marL="0" indent="0">
              <a:lnSpc>
                <a:spcPct val="100000"/>
              </a:lnSpc>
              <a:spcBef>
                <a:spcPts val="600"/>
              </a:spcBef>
              <a:spcAft>
                <a:spcPts val="600"/>
              </a:spcAft>
              <a:buNone/>
            </a:pPr>
            <a:r>
              <a:rPr lang="en-US" altLang="ja-JP" sz="1800" dirty="0"/>
              <a:t>06.</a:t>
            </a:r>
            <a:r>
              <a:rPr kumimoji="1" lang="ja-JP" altLang="en-US" sz="1800" dirty="0"/>
              <a:t>　</a:t>
            </a:r>
            <a:r>
              <a:rPr lang="ja-JP" altLang="en-US" sz="1800" dirty="0"/>
              <a:t>パターン認識基礎</a:t>
            </a:r>
            <a:r>
              <a:rPr lang="en-US" altLang="ja-JP" sz="1800" dirty="0"/>
              <a:t>1	: </a:t>
            </a:r>
            <a:r>
              <a:rPr lang="ja-JP" altLang="en-US" sz="1800" dirty="0"/>
              <a:t>パターン認識概論，サポートベクタマシン</a:t>
            </a:r>
            <a:r>
              <a:rPr kumimoji="1" lang="en-US" altLang="ja-JP" sz="1800" dirty="0"/>
              <a:t>	</a:t>
            </a:r>
          </a:p>
          <a:p>
            <a:pPr marL="0" indent="0">
              <a:lnSpc>
                <a:spcPct val="100000"/>
              </a:lnSpc>
              <a:spcBef>
                <a:spcPts val="600"/>
              </a:spcBef>
              <a:spcAft>
                <a:spcPts val="600"/>
              </a:spcAft>
              <a:buNone/>
            </a:pPr>
            <a:r>
              <a:rPr lang="en-US" altLang="ja-JP" sz="1800" dirty="0"/>
              <a:t>07.</a:t>
            </a:r>
            <a:r>
              <a:rPr lang="ja-JP" altLang="en-US" sz="1800" dirty="0"/>
              <a:t>　パターン認識基礎</a:t>
            </a:r>
            <a:r>
              <a:rPr lang="en-US" altLang="ja-JP" sz="1800" dirty="0"/>
              <a:t>2	: </a:t>
            </a:r>
            <a:r>
              <a:rPr lang="ja-JP" altLang="en-US" sz="1800" dirty="0"/>
              <a:t>ニューラルネットワーク、深層学習</a:t>
            </a:r>
            <a:endParaRPr lang="en-US" altLang="ja-JP" sz="1800" dirty="0"/>
          </a:p>
          <a:p>
            <a:pPr marL="0" indent="0">
              <a:lnSpc>
                <a:spcPct val="100000"/>
              </a:lnSpc>
              <a:spcBef>
                <a:spcPts val="600"/>
              </a:spcBef>
              <a:spcAft>
                <a:spcPts val="600"/>
              </a:spcAft>
              <a:buNone/>
            </a:pPr>
            <a:r>
              <a:rPr lang="en-US" altLang="ja-JP" sz="1800" dirty="0"/>
              <a:t>08.</a:t>
            </a:r>
            <a:r>
              <a:rPr lang="ja-JP" altLang="en-US" sz="1800" dirty="0"/>
              <a:t>　パターン認識基礎</a:t>
            </a:r>
            <a:r>
              <a:rPr lang="en-US" altLang="ja-JP" sz="1800" dirty="0"/>
              <a:t>3	: </a:t>
            </a:r>
            <a:r>
              <a:rPr lang="ja-JP" altLang="en-US" sz="1800" dirty="0"/>
              <a:t>主成分分析</a:t>
            </a:r>
            <a:r>
              <a:rPr lang="en-US" altLang="ja-JP" sz="1800" dirty="0"/>
              <a:t>, </a:t>
            </a:r>
            <a:r>
              <a:rPr lang="ja-JP" altLang="en-US" sz="1800" dirty="0"/>
              <a:t>オートエンコーダ</a:t>
            </a:r>
            <a:endParaRPr lang="en-US" altLang="ja-JP" sz="1800" dirty="0"/>
          </a:p>
          <a:p>
            <a:pPr marL="0" indent="0">
              <a:lnSpc>
                <a:spcPct val="100000"/>
              </a:lnSpc>
              <a:spcBef>
                <a:spcPts val="600"/>
              </a:spcBef>
              <a:spcAft>
                <a:spcPts val="600"/>
              </a:spcAft>
              <a:buNone/>
            </a:pPr>
            <a:r>
              <a:rPr lang="en-US" altLang="ja-JP" sz="1800" dirty="0"/>
              <a:t>09.   </a:t>
            </a:r>
            <a:r>
              <a:rPr lang="ja-JP" altLang="en-US" sz="1800" dirty="0"/>
              <a:t>総括と筆記試験</a:t>
            </a:r>
            <a:endParaRPr lang="en-US" altLang="ja-JP" sz="1800" dirty="0"/>
          </a:p>
          <a:p>
            <a:pPr marL="0" indent="0">
              <a:lnSpc>
                <a:spcPct val="100000"/>
              </a:lnSpc>
              <a:spcBef>
                <a:spcPts val="600"/>
              </a:spcBef>
              <a:spcAft>
                <a:spcPts val="600"/>
              </a:spcAft>
              <a:buNone/>
            </a:pPr>
            <a:r>
              <a:rPr lang="en-US" altLang="ja-JP" sz="1800" dirty="0">
                <a:solidFill>
                  <a:srgbClr val="0070C0"/>
                </a:solidFill>
              </a:rPr>
              <a:t>10.</a:t>
            </a:r>
            <a:r>
              <a:rPr lang="ja-JP" altLang="en-US" sz="1800" dirty="0">
                <a:solidFill>
                  <a:srgbClr val="0070C0"/>
                </a:solidFill>
              </a:rPr>
              <a:t>　プログラミング演習  </a:t>
            </a:r>
            <a:r>
              <a:rPr lang="en-US" altLang="ja-JP" sz="1800" dirty="0">
                <a:solidFill>
                  <a:srgbClr val="0070C0"/>
                </a:solidFill>
              </a:rPr>
              <a:t>1</a:t>
            </a:r>
            <a:r>
              <a:rPr lang="ja-JP" altLang="en-US" sz="1800" dirty="0">
                <a:solidFill>
                  <a:srgbClr val="0070C0"/>
                </a:solidFill>
              </a:rPr>
              <a:t> </a:t>
            </a:r>
            <a:r>
              <a:rPr lang="en-US" altLang="ja-JP" sz="1800" dirty="0">
                <a:solidFill>
                  <a:srgbClr val="0070C0"/>
                </a:solidFill>
              </a:rPr>
              <a:t>: zoom</a:t>
            </a:r>
            <a:r>
              <a:rPr lang="ja-JP" altLang="en-US" sz="1800" dirty="0">
                <a:solidFill>
                  <a:srgbClr val="0070C0"/>
                </a:solidFill>
              </a:rPr>
              <a:t>実施　</a:t>
            </a:r>
            <a:r>
              <a:rPr lang="en-US" altLang="ja-JP" sz="1800" dirty="0">
                <a:solidFill>
                  <a:srgbClr val="0070C0"/>
                </a:solidFill>
              </a:rPr>
              <a:t>※</a:t>
            </a:r>
            <a:r>
              <a:rPr lang="ja-JP" altLang="en-US" sz="1800" dirty="0">
                <a:solidFill>
                  <a:srgbClr val="0070C0"/>
                </a:solidFill>
              </a:rPr>
              <a:t> 講義時間中</a:t>
            </a:r>
            <a:r>
              <a:rPr lang="en-US" altLang="ja-JP" sz="1800" dirty="0">
                <a:solidFill>
                  <a:srgbClr val="0070C0"/>
                </a:solidFill>
              </a:rPr>
              <a:t>zoom</a:t>
            </a:r>
            <a:r>
              <a:rPr lang="ja-JP" altLang="en-US" sz="1800" dirty="0">
                <a:solidFill>
                  <a:srgbClr val="0070C0"/>
                </a:solidFill>
              </a:rPr>
              <a:t>を開設，</a:t>
            </a:r>
            <a:r>
              <a:rPr lang="en-US" altLang="ja-JP" sz="1800" dirty="0">
                <a:solidFill>
                  <a:srgbClr val="0070C0"/>
                </a:solidFill>
              </a:rPr>
              <a:t>TA</a:t>
            </a:r>
            <a:r>
              <a:rPr lang="ja-JP" altLang="en-US" sz="1800" dirty="0">
                <a:solidFill>
                  <a:srgbClr val="0070C0"/>
                </a:solidFill>
              </a:rPr>
              <a:t>に自由に質問可</a:t>
            </a:r>
            <a:endParaRPr lang="en-US" altLang="ja-JP" sz="1800" dirty="0">
              <a:solidFill>
                <a:srgbClr val="0070C0"/>
              </a:solidFill>
            </a:endParaRPr>
          </a:p>
          <a:p>
            <a:pPr marL="0" indent="0">
              <a:lnSpc>
                <a:spcPct val="100000"/>
              </a:lnSpc>
              <a:spcBef>
                <a:spcPts val="600"/>
              </a:spcBef>
              <a:spcAft>
                <a:spcPts val="600"/>
              </a:spcAft>
              <a:buNone/>
            </a:pPr>
            <a:r>
              <a:rPr lang="en-US" altLang="ja-JP" sz="1800" dirty="0">
                <a:solidFill>
                  <a:srgbClr val="0070C0"/>
                </a:solidFill>
              </a:rPr>
              <a:t>11.</a:t>
            </a:r>
            <a:r>
              <a:rPr lang="ja-JP" altLang="en-US" sz="1800" dirty="0">
                <a:solidFill>
                  <a:srgbClr val="0070C0"/>
                </a:solidFill>
              </a:rPr>
              <a:t>　プログラミング演習</a:t>
            </a:r>
            <a:r>
              <a:rPr lang="en-US" altLang="ja-JP" sz="1800" dirty="0">
                <a:solidFill>
                  <a:srgbClr val="0070C0"/>
                </a:solidFill>
              </a:rPr>
              <a:t>  2 : zoom</a:t>
            </a:r>
            <a:r>
              <a:rPr lang="ja-JP" altLang="en-US" sz="1800" dirty="0">
                <a:solidFill>
                  <a:srgbClr val="0070C0"/>
                </a:solidFill>
              </a:rPr>
              <a:t>実施</a:t>
            </a:r>
            <a:endParaRPr lang="en-US" altLang="ja-JP" sz="1800" dirty="0">
              <a:solidFill>
                <a:srgbClr val="0070C0"/>
              </a:solidFill>
            </a:endParaRPr>
          </a:p>
          <a:p>
            <a:pPr marL="0" indent="0">
              <a:lnSpc>
                <a:spcPct val="100000"/>
              </a:lnSpc>
              <a:spcBef>
                <a:spcPts val="600"/>
              </a:spcBef>
              <a:spcAft>
                <a:spcPts val="600"/>
              </a:spcAft>
              <a:buNone/>
            </a:pPr>
            <a:r>
              <a:rPr lang="en-US" altLang="ja-JP" sz="1800" dirty="0">
                <a:solidFill>
                  <a:srgbClr val="0070C0"/>
                </a:solidFill>
              </a:rPr>
              <a:t>12.   </a:t>
            </a:r>
            <a:r>
              <a:rPr lang="ja-JP" altLang="en-US" sz="1800" dirty="0">
                <a:solidFill>
                  <a:srgbClr val="0070C0"/>
                </a:solidFill>
              </a:rPr>
              <a:t>プログラミング演習  </a:t>
            </a:r>
            <a:r>
              <a:rPr lang="en-US" altLang="ja-JP" sz="1800" dirty="0">
                <a:solidFill>
                  <a:srgbClr val="0070C0"/>
                </a:solidFill>
              </a:rPr>
              <a:t>3 : zoom</a:t>
            </a:r>
            <a:r>
              <a:rPr lang="ja-JP" altLang="en-US" sz="1800" dirty="0">
                <a:solidFill>
                  <a:srgbClr val="0070C0"/>
                </a:solidFill>
              </a:rPr>
              <a:t>実施 </a:t>
            </a:r>
            <a:r>
              <a:rPr lang="en-US" altLang="ja-JP" sz="1800" dirty="0">
                <a:solidFill>
                  <a:srgbClr val="0070C0"/>
                </a:solidFill>
              </a:rPr>
              <a:t>	</a:t>
            </a:r>
          </a:p>
          <a:p>
            <a:pPr marL="0" indent="0">
              <a:lnSpc>
                <a:spcPct val="100000"/>
              </a:lnSpc>
              <a:spcBef>
                <a:spcPts val="600"/>
              </a:spcBef>
              <a:spcAft>
                <a:spcPts val="600"/>
              </a:spcAft>
              <a:buNone/>
            </a:pPr>
            <a:r>
              <a:rPr lang="en-US" altLang="ja-JP" sz="1800" dirty="0">
                <a:solidFill>
                  <a:srgbClr val="0070C0"/>
                </a:solidFill>
              </a:rPr>
              <a:t>13.</a:t>
            </a:r>
            <a:r>
              <a:rPr lang="ja-JP" altLang="en-US" sz="1800" dirty="0">
                <a:solidFill>
                  <a:srgbClr val="0070C0"/>
                </a:solidFill>
              </a:rPr>
              <a:t>　プログラミング演習  </a:t>
            </a:r>
            <a:r>
              <a:rPr lang="en-US" altLang="ja-JP" sz="1800" dirty="0">
                <a:solidFill>
                  <a:srgbClr val="0070C0"/>
                </a:solidFill>
              </a:rPr>
              <a:t>4 : zoom</a:t>
            </a:r>
            <a:r>
              <a:rPr lang="ja-JP" altLang="en-US" sz="1800" dirty="0">
                <a:solidFill>
                  <a:srgbClr val="0070C0"/>
                </a:solidFill>
              </a:rPr>
              <a:t>実施</a:t>
            </a:r>
            <a:r>
              <a:rPr lang="en-US" altLang="ja-JP" sz="1800" dirty="0">
                <a:solidFill>
                  <a:srgbClr val="0070C0"/>
                </a:solidFill>
              </a:rPr>
              <a:t> 	</a:t>
            </a:r>
          </a:p>
          <a:p>
            <a:pPr marL="0" indent="0">
              <a:lnSpc>
                <a:spcPct val="100000"/>
              </a:lnSpc>
              <a:spcBef>
                <a:spcPts val="600"/>
              </a:spcBef>
              <a:spcAft>
                <a:spcPts val="600"/>
              </a:spcAft>
              <a:buNone/>
            </a:pPr>
            <a:r>
              <a:rPr lang="en-US" altLang="ja-JP" sz="1800" dirty="0">
                <a:solidFill>
                  <a:srgbClr val="0070C0"/>
                </a:solidFill>
              </a:rPr>
              <a:t>14.</a:t>
            </a:r>
            <a:r>
              <a:rPr lang="ja-JP" altLang="en-US" sz="1800" dirty="0">
                <a:solidFill>
                  <a:srgbClr val="0070C0"/>
                </a:solidFill>
              </a:rPr>
              <a:t>　プログラミング演習  </a:t>
            </a:r>
            <a:r>
              <a:rPr lang="en-US" altLang="ja-JP" sz="1800" dirty="0">
                <a:solidFill>
                  <a:srgbClr val="0070C0"/>
                </a:solidFill>
              </a:rPr>
              <a:t>5 : zoom</a:t>
            </a:r>
            <a:r>
              <a:rPr lang="ja-JP" altLang="en-US" sz="1800" dirty="0">
                <a:solidFill>
                  <a:srgbClr val="0070C0"/>
                </a:solidFill>
              </a:rPr>
              <a:t>実施 </a:t>
            </a:r>
            <a:endParaRPr lang="en-US" altLang="ja-JP" sz="1800" dirty="0">
              <a:solidFill>
                <a:srgbClr val="0070C0"/>
              </a:solidFill>
            </a:endParaRPr>
          </a:p>
          <a:p>
            <a:pPr marL="0" indent="0">
              <a:lnSpc>
                <a:spcPct val="100000"/>
              </a:lnSpc>
              <a:spcBef>
                <a:spcPts val="600"/>
              </a:spcBef>
              <a:spcAft>
                <a:spcPts val="600"/>
              </a:spcAft>
              <a:buNone/>
            </a:pPr>
            <a:endParaRPr lang="en-US" altLang="ja-JP" sz="1800" dirty="0"/>
          </a:p>
          <a:p>
            <a:pPr marL="0" indent="0">
              <a:lnSpc>
                <a:spcPct val="100000"/>
              </a:lnSpc>
              <a:spcBef>
                <a:spcPts val="600"/>
              </a:spcBef>
              <a:spcAft>
                <a:spcPts val="600"/>
              </a:spcAft>
              <a:buNone/>
            </a:pPr>
            <a:endParaRPr lang="en-US" altLang="ja-JP" sz="1800" dirty="0"/>
          </a:p>
        </p:txBody>
      </p:sp>
    </p:spTree>
    <p:extLst>
      <p:ext uri="{BB962C8B-B14F-4D97-AF65-F5344CB8AC3E}">
        <p14:creationId xmlns:p14="http://schemas.microsoft.com/office/powerpoint/2010/main" val="382183763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59781" y="365126"/>
            <a:ext cx="10033619" cy="733270"/>
          </a:xfrm>
        </p:spPr>
        <p:txBody>
          <a:bodyPr>
            <a:normAutofit/>
          </a:bodyPr>
          <a:lstStyle/>
          <a:p>
            <a:r>
              <a:rPr lang="ja-JP" altLang="en-US" dirty="0"/>
              <a:t>井尻敬 </a:t>
            </a:r>
            <a:r>
              <a:rPr lang="en-US" altLang="ja-JP" dirty="0"/>
              <a:t>– takashiijiri.com</a:t>
            </a:r>
            <a:endParaRPr kumimoji="1" lang="ja-JP" altLang="en-US" dirty="0"/>
          </a:p>
        </p:txBody>
      </p:sp>
      <p:sp>
        <p:nvSpPr>
          <p:cNvPr id="3" name="コンテンツ プレースホルダー 2"/>
          <p:cNvSpPr>
            <a:spLocks noGrp="1"/>
          </p:cNvSpPr>
          <p:nvPr>
            <p:ph idx="1"/>
          </p:nvPr>
        </p:nvSpPr>
        <p:spPr>
          <a:xfrm>
            <a:off x="659781" y="1343723"/>
            <a:ext cx="9792319" cy="510478"/>
          </a:xfrm>
        </p:spPr>
        <p:txBody>
          <a:bodyPr>
            <a:normAutofit/>
          </a:bodyPr>
          <a:lstStyle/>
          <a:p>
            <a:pPr marL="0" indent="0">
              <a:buNone/>
            </a:pPr>
            <a:r>
              <a:rPr lang="ja-JP" altLang="en-US" sz="2400" b="1" dirty="0"/>
              <a:t>専門 </a:t>
            </a:r>
            <a:r>
              <a:rPr lang="en-US" altLang="ja-JP" sz="2400" b="1" dirty="0"/>
              <a:t>: Computer Graphics / </a:t>
            </a:r>
            <a:r>
              <a:rPr lang="ja-JP" altLang="en-US" sz="2400" b="1" dirty="0"/>
              <a:t>画像処理 </a:t>
            </a:r>
            <a:r>
              <a:rPr lang="en-US" altLang="ja-JP" sz="2400" b="1" dirty="0"/>
              <a:t>/ </a:t>
            </a:r>
            <a:r>
              <a:rPr lang="ja-JP" altLang="en-US" sz="2400" b="1" dirty="0"/>
              <a:t>ユーザインタフェース</a:t>
            </a:r>
            <a:endParaRPr kumimoji="1" lang="ja-JP" altLang="en-US" sz="2400" dirty="0"/>
          </a:p>
        </p:txBody>
      </p:sp>
      <p:grpSp>
        <p:nvGrpSpPr>
          <p:cNvPr id="22" name="グループ化 21"/>
          <p:cNvGrpSpPr/>
          <p:nvPr/>
        </p:nvGrpSpPr>
        <p:grpSpPr>
          <a:xfrm>
            <a:off x="804637" y="1834571"/>
            <a:ext cx="9998726" cy="4632904"/>
            <a:chOff x="804637" y="1834571"/>
            <a:chExt cx="8920188" cy="4133164"/>
          </a:xfrm>
        </p:grpSpPr>
        <p:pic>
          <p:nvPicPr>
            <p:cNvPr id="40" name="Picture 5"/>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64245" y="3511127"/>
              <a:ext cx="1008000" cy="756000"/>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 name="Picture 8" descr="lapped solid texture"/>
            <p:cNvPicPr>
              <a:picLocks noChangeArrowheads="1"/>
            </p:cNvPicPr>
            <p:nvPr/>
          </p:nvPicPr>
          <p:blipFill rotWithShape="1">
            <a:blip r:embed="rId4">
              <a:extLst>
                <a:ext uri="{28A0092B-C50C-407E-A947-70E740481C1C}">
                  <a14:useLocalDpi xmlns:a14="http://schemas.microsoft.com/office/drawing/2010/main" val="0"/>
                </a:ext>
              </a:extLst>
            </a:blip>
            <a:srcRect/>
            <a:stretch/>
          </p:blipFill>
          <p:spPr bwMode="auto">
            <a:xfrm>
              <a:off x="3064245" y="2667769"/>
              <a:ext cx="1008000" cy="756000"/>
            </a:xfrm>
            <a:prstGeom prst="rect">
              <a:avLst/>
            </a:prstGeom>
            <a:noFill/>
            <a:ln w="12700">
              <a:solidFill>
                <a:schemeClr val="tx1"/>
              </a:solidFill>
            </a:ln>
            <a:extLst>
              <a:ext uri="{909E8E84-426E-40DD-AFC4-6F175D3DCCD1}">
                <a14:hiddenFill xmlns:a14="http://schemas.microsoft.com/office/drawing/2010/main">
                  <a:solidFill>
                    <a:srgbClr val="FFFFFF"/>
                  </a:solidFill>
                </a14:hiddenFill>
              </a:ext>
            </a:extLst>
          </p:spPr>
        </p:pic>
        <p:pic>
          <p:nvPicPr>
            <p:cNvPr id="48" name="Picture 12" descr="element arrangement design"/>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64245" y="1834571"/>
              <a:ext cx="1008000" cy="756000"/>
            </a:xfrm>
            <a:prstGeom prst="rect">
              <a:avLst/>
            </a:prstGeom>
            <a:noFill/>
            <a:ln w="12700">
              <a:solidFill>
                <a:schemeClr val="tx1"/>
              </a:solidFill>
            </a:ln>
            <a:extLst>
              <a:ext uri="{909E8E84-426E-40DD-AFC4-6F175D3DCCD1}">
                <a14:hiddenFill xmlns:a14="http://schemas.microsoft.com/office/drawing/2010/main">
                  <a:solidFill>
                    <a:srgbClr val="FFFFFF"/>
                  </a:solidFill>
                </a14:hiddenFill>
              </a:ext>
            </a:extLst>
          </p:spPr>
        </p:pic>
        <p:pic>
          <p:nvPicPr>
            <p:cNvPr id="49" name="図 48"/>
            <p:cNvPicPr>
              <a:picLocks/>
            </p:cNvPicPr>
            <p:nvPr/>
          </p:nvPicPr>
          <p:blipFill rotWithShape="1">
            <a:blip r:embed="rId6">
              <a:extLst>
                <a:ext uri="{28A0092B-C50C-407E-A947-70E740481C1C}">
                  <a14:useLocalDpi xmlns:a14="http://schemas.microsoft.com/office/drawing/2010/main" val="0"/>
                </a:ext>
              </a:extLst>
            </a:blip>
            <a:srcRect l="-18774" r="-18785"/>
            <a:stretch/>
          </p:blipFill>
          <p:spPr>
            <a:xfrm>
              <a:off x="3064245" y="4354485"/>
              <a:ext cx="1008000" cy="756000"/>
            </a:xfrm>
            <a:prstGeom prst="rect">
              <a:avLst/>
            </a:prstGeom>
            <a:ln w="12700">
              <a:solidFill>
                <a:schemeClr val="tx1"/>
              </a:solidFill>
            </a:ln>
          </p:spPr>
        </p:pic>
        <p:pic>
          <p:nvPicPr>
            <p:cNvPr id="50" name="Picture 10" descr="C:\Users\takashi\Downloads\FlowerOpening.gif"/>
            <p:cNvPicPr>
              <a:picLocks noChangeArrowheads="1" noCrop="1"/>
            </p:cNvPicPr>
            <p:nvPr/>
          </p:nvPicPr>
          <p:blipFill>
            <a:blip r:embed="rId7">
              <a:extLst>
                <a:ext uri="{28A0092B-C50C-407E-A947-70E740481C1C}">
                  <a14:useLocalDpi xmlns:a14="http://schemas.microsoft.com/office/drawing/2010/main" val="0"/>
                </a:ext>
              </a:extLst>
            </a:blip>
            <a:srcRect/>
            <a:stretch>
              <a:fillRect/>
            </a:stretch>
          </p:blipFill>
          <p:spPr bwMode="auto">
            <a:xfrm>
              <a:off x="1934441" y="1834571"/>
              <a:ext cx="1008000" cy="756000"/>
            </a:xfrm>
            <a:prstGeom prst="rect">
              <a:avLst/>
            </a:prstGeom>
            <a:noFill/>
            <a:ln w="12700">
              <a:solidFill>
                <a:schemeClr val="tx1"/>
              </a:solidFill>
            </a:ln>
            <a:extLst>
              <a:ext uri="{909E8E84-426E-40DD-AFC4-6F175D3DCCD1}">
                <a14:hiddenFill xmlns:a14="http://schemas.microsoft.com/office/drawing/2010/main">
                  <a:solidFill>
                    <a:srgbClr val="FFFFFF"/>
                  </a:solidFill>
                </a14:hiddenFill>
              </a:ext>
            </a:extLst>
          </p:spPr>
        </p:pic>
        <p:pic>
          <p:nvPicPr>
            <p:cNvPr id="51" name="Picture 9" descr="C:\Users\takashi\Downloads\ProcDef.gif"/>
            <p:cNvPicPr>
              <a:picLocks noChangeArrowheads="1" noCrop="1"/>
            </p:cNvPicPr>
            <p:nvPr/>
          </p:nvPicPr>
          <p:blipFill>
            <a:blip r:embed="rId8">
              <a:extLst>
                <a:ext uri="{28A0092B-C50C-407E-A947-70E740481C1C}">
                  <a14:useLocalDpi xmlns:a14="http://schemas.microsoft.com/office/drawing/2010/main" val="0"/>
                </a:ext>
              </a:extLst>
            </a:blip>
            <a:srcRect/>
            <a:stretch>
              <a:fillRect/>
            </a:stretch>
          </p:blipFill>
          <p:spPr bwMode="auto">
            <a:xfrm>
              <a:off x="1934441" y="2667769"/>
              <a:ext cx="1008000" cy="756000"/>
            </a:xfrm>
            <a:prstGeom prst="rect">
              <a:avLst/>
            </a:prstGeom>
            <a:noFill/>
            <a:ln w="12700">
              <a:solidFill>
                <a:schemeClr val="tx1"/>
              </a:solidFill>
            </a:ln>
            <a:extLst>
              <a:ext uri="{909E8E84-426E-40DD-AFC4-6F175D3DCCD1}">
                <a14:hiddenFill xmlns:a14="http://schemas.microsoft.com/office/drawing/2010/main">
                  <a:solidFill>
                    <a:srgbClr val="FFFFFF"/>
                  </a:solidFill>
                </a14:hiddenFill>
              </a:ext>
            </a:extLst>
          </p:spPr>
        </p:pic>
        <p:pic>
          <p:nvPicPr>
            <p:cNvPr id="52" name="Picture 2" descr="A Kinematic Approach for Efficient and Robust Simulation of the Cardiac Beating Motion"/>
            <p:cNvPicPr>
              <a:picLocks noChangeArrowheads="1" noCrop="1"/>
            </p:cNvPicPr>
            <p:nvPr/>
          </p:nvPicPr>
          <p:blipFill>
            <a:blip r:embed="rId9">
              <a:extLst>
                <a:ext uri="{28A0092B-C50C-407E-A947-70E740481C1C}">
                  <a14:useLocalDpi xmlns:a14="http://schemas.microsoft.com/office/drawing/2010/main" val="0"/>
                </a:ext>
              </a:extLst>
            </a:blip>
            <a:srcRect/>
            <a:stretch>
              <a:fillRect/>
            </a:stretch>
          </p:blipFill>
          <p:spPr bwMode="auto">
            <a:xfrm>
              <a:off x="1934441" y="3511127"/>
              <a:ext cx="1008000" cy="756000"/>
            </a:xfrm>
            <a:prstGeom prst="rect">
              <a:avLst/>
            </a:prstGeom>
            <a:noFill/>
            <a:ln w="12700">
              <a:solidFill>
                <a:schemeClr val="tx1"/>
              </a:solidFill>
            </a:ln>
            <a:extLst>
              <a:ext uri="{909E8E84-426E-40DD-AFC4-6F175D3DCCD1}">
                <a14:hiddenFill xmlns:a14="http://schemas.microsoft.com/office/drawing/2010/main">
                  <a:solidFill>
                    <a:srgbClr val="FFFFFF"/>
                  </a:solidFill>
                </a14:hiddenFill>
              </a:ext>
            </a:extLst>
          </p:spPr>
        </p:pic>
        <p:pic>
          <p:nvPicPr>
            <p:cNvPr id="53" name="Picture 2" descr="http://takashiijiri.com/images/2016hearttouch.png"/>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934441" y="4354485"/>
              <a:ext cx="1008000" cy="756000"/>
            </a:xfrm>
            <a:prstGeom prst="rect">
              <a:avLst/>
            </a:prstGeom>
            <a:noFill/>
            <a:ln w="12700">
              <a:solidFill>
                <a:schemeClr val="tx1"/>
              </a:solidFill>
            </a:ln>
            <a:extLst>
              <a:ext uri="{909E8E84-426E-40DD-AFC4-6F175D3DCCD1}">
                <a14:hiddenFill xmlns:a14="http://schemas.microsoft.com/office/drawing/2010/main">
                  <a:solidFill>
                    <a:srgbClr val="FFFFFF"/>
                  </a:solidFill>
                </a14:hiddenFill>
              </a:ext>
            </a:extLst>
          </p:spPr>
        </p:pic>
        <p:pic>
          <p:nvPicPr>
            <p:cNvPr id="54" name="図 53"/>
            <p:cNvPicPr>
              <a:picLocks/>
            </p:cNvPicPr>
            <p:nvPr/>
          </p:nvPicPr>
          <p:blipFill rotWithShape="1">
            <a:blip r:embed="rId11"/>
            <a:srcRect l="7249" r="10264"/>
            <a:stretch/>
          </p:blipFill>
          <p:spPr>
            <a:xfrm>
              <a:off x="6453657" y="2667769"/>
              <a:ext cx="1008000" cy="756000"/>
            </a:xfrm>
            <a:prstGeom prst="rect">
              <a:avLst/>
            </a:prstGeom>
            <a:ln w="12700">
              <a:solidFill>
                <a:schemeClr val="tx1"/>
              </a:solidFill>
            </a:ln>
          </p:spPr>
        </p:pic>
        <p:pic>
          <p:nvPicPr>
            <p:cNvPr id="55" name="Picture 6" descr="http://takashiijiri.com/images/2017spinEstim.gif"/>
            <p:cNvPicPr>
              <a:picLocks noChangeArrowheads="1" noCrop="1"/>
            </p:cNvPicPr>
            <p:nvPr/>
          </p:nvPicPr>
          <p:blipFill>
            <a:blip r:embed="rId12">
              <a:extLst>
                <a:ext uri="{28A0092B-C50C-407E-A947-70E740481C1C}">
                  <a14:useLocalDpi xmlns:a14="http://schemas.microsoft.com/office/drawing/2010/main" val="0"/>
                </a:ext>
              </a:extLst>
            </a:blip>
            <a:srcRect/>
            <a:stretch>
              <a:fillRect/>
            </a:stretch>
          </p:blipFill>
          <p:spPr bwMode="auto">
            <a:xfrm>
              <a:off x="6453657" y="1834571"/>
              <a:ext cx="1008000" cy="756000"/>
            </a:xfrm>
            <a:prstGeom prst="rect">
              <a:avLst/>
            </a:prstGeom>
            <a:noFill/>
            <a:ln w="12700">
              <a:solidFill>
                <a:schemeClr val="tx1"/>
              </a:solidFill>
            </a:ln>
            <a:extLst>
              <a:ext uri="{909E8E84-426E-40DD-AFC4-6F175D3DCCD1}">
                <a14:hiddenFill xmlns:a14="http://schemas.microsoft.com/office/drawing/2010/main">
                  <a:solidFill>
                    <a:srgbClr val="FFFFFF"/>
                  </a:solidFill>
                </a14:hiddenFill>
              </a:ext>
            </a:extLst>
          </p:spPr>
        </p:pic>
        <p:pic>
          <p:nvPicPr>
            <p:cNvPr id="56" name="図 55"/>
            <p:cNvPicPr>
              <a:picLocks/>
            </p:cNvPicPr>
            <p:nvPr/>
          </p:nvPicPr>
          <p:blipFill>
            <a:blip r:embed="rId13">
              <a:extLst>
                <a:ext uri="{28A0092B-C50C-407E-A947-70E740481C1C}">
                  <a14:useLocalDpi xmlns:a14="http://schemas.microsoft.com/office/drawing/2010/main" val="0"/>
                </a:ext>
              </a:extLst>
            </a:blip>
            <a:stretch>
              <a:fillRect/>
            </a:stretch>
          </p:blipFill>
          <p:spPr>
            <a:xfrm>
              <a:off x="7561862" y="1834571"/>
              <a:ext cx="1008000" cy="756000"/>
            </a:xfrm>
            <a:prstGeom prst="rect">
              <a:avLst/>
            </a:prstGeom>
            <a:ln w="12700">
              <a:solidFill>
                <a:schemeClr val="tx1"/>
              </a:solidFill>
            </a:ln>
          </p:spPr>
        </p:pic>
        <p:pic>
          <p:nvPicPr>
            <p:cNvPr id="57" name="図 56"/>
            <p:cNvPicPr>
              <a:picLocks/>
            </p:cNvPicPr>
            <p:nvPr/>
          </p:nvPicPr>
          <p:blipFill rotWithShape="1">
            <a:blip r:embed="rId14">
              <a:extLst>
                <a:ext uri="{28A0092B-C50C-407E-A947-70E740481C1C}">
                  <a14:useLocalDpi xmlns:a14="http://schemas.microsoft.com/office/drawing/2010/main" val="0"/>
                </a:ext>
              </a:extLst>
            </a:blip>
            <a:srcRect/>
            <a:stretch/>
          </p:blipFill>
          <p:spPr>
            <a:xfrm>
              <a:off x="7561862" y="2667769"/>
              <a:ext cx="1008000" cy="756000"/>
            </a:xfrm>
            <a:prstGeom prst="rect">
              <a:avLst/>
            </a:prstGeom>
            <a:ln w="12700">
              <a:solidFill>
                <a:schemeClr val="tx1"/>
              </a:solidFill>
            </a:ln>
          </p:spPr>
        </p:pic>
        <p:pic>
          <p:nvPicPr>
            <p:cNvPr id="58" name="Picture 2" descr="\\Bellflower\share\Yuta2012\論文用画像\皇居　変形.jpg"/>
            <p:cNvPicPr>
              <a:picLocks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7561862" y="3511127"/>
              <a:ext cx="1008000" cy="756000"/>
            </a:xfrm>
            <a:prstGeom prst="rect">
              <a:avLst/>
            </a:prstGeom>
            <a:noFill/>
            <a:ln w="12700">
              <a:solidFill>
                <a:schemeClr val="tx1"/>
              </a:solidFill>
            </a:ln>
            <a:extLst>
              <a:ext uri="{909E8E84-426E-40DD-AFC4-6F175D3DCCD1}">
                <a14:hiddenFill xmlns:a14="http://schemas.microsoft.com/office/drawing/2010/main">
                  <a:solidFill>
                    <a:srgbClr val="FFFFFF"/>
                  </a:solidFill>
                </a14:hiddenFill>
              </a:ext>
            </a:extLst>
          </p:spPr>
        </p:pic>
        <p:pic>
          <p:nvPicPr>
            <p:cNvPr id="59" name="Picture 2"/>
            <p:cNvPicPr>
              <a:picLocks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804637" y="1834571"/>
              <a:ext cx="1008000" cy="756000"/>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0" name="Picture 3"/>
            <p:cNvPicPr>
              <a:picLocks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804637" y="3511127"/>
              <a:ext cx="1008000" cy="756000"/>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 name="Picture 4"/>
            <p:cNvPicPr>
              <a:picLocks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804637" y="2667769"/>
              <a:ext cx="1008000" cy="756000"/>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 name="Picture 6" descr="http://www.riken.jp/brict/Ijiri/images/tf2.png"/>
            <p:cNvPicPr>
              <a:picLocks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804637" y="4354485"/>
              <a:ext cx="1008000" cy="756000"/>
            </a:xfrm>
            <a:prstGeom prst="rect">
              <a:avLst/>
            </a:prstGeom>
            <a:noFill/>
            <a:ln w="12700">
              <a:solidFill>
                <a:schemeClr val="tx1"/>
              </a:solidFill>
            </a:ln>
            <a:extLst>
              <a:ext uri="{909E8E84-426E-40DD-AFC4-6F175D3DCCD1}">
                <a14:hiddenFill xmlns:a14="http://schemas.microsoft.com/office/drawing/2010/main">
                  <a:solidFill>
                    <a:srgbClr val="FFFFFF"/>
                  </a:solidFill>
                </a14:hiddenFill>
              </a:ext>
            </a:extLst>
          </p:spPr>
        </p:pic>
        <p:pic>
          <p:nvPicPr>
            <p:cNvPr id="63" name="図 62"/>
            <p:cNvPicPr>
              <a:picLocks/>
            </p:cNvPicPr>
            <p:nvPr/>
          </p:nvPicPr>
          <p:blipFill>
            <a:blip r:embed="rId20">
              <a:clrChange>
                <a:clrFrom>
                  <a:srgbClr val="FFFFFF"/>
                </a:clrFrom>
                <a:clrTo>
                  <a:srgbClr val="FFFFFF">
                    <a:alpha val="0"/>
                  </a:srgbClr>
                </a:clrTo>
              </a:clrChange>
            </a:blip>
            <a:stretch>
              <a:fillRect/>
            </a:stretch>
          </p:blipFill>
          <p:spPr>
            <a:xfrm rot="5400000">
              <a:off x="930637" y="5074113"/>
              <a:ext cx="756000" cy="1008000"/>
            </a:xfrm>
            <a:prstGeom prst="rect">
              <a:avLst/>
            </a:prstGeom>
            <a:noFill/>
            <a:ln w="12700">
              <a:solidFill>
                <a:schemeClr val="tx1"/>
              </a:solidFill>
            </a:ln>
          </p:spPr>
        </p:pic>
        <p:pic>
          <p:nvPicPr>
            <p:cNvPr id="64" name="Picture 6"/>
            <p:cNvPicPr>
              <a:picLocks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4194049" y="1834571"/>
              <a:ext cx="1008000" cy="756000"/>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5" name="Picture 4" descr="http://www.riken.jp/brict/Ijiri/images/BHRBF.png"/>
            <p:cNvPicPr>
              <a:picLocks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4194049" y="2667769"/>
              <a:ext cx="1008000" cy="756000"/>
            </a:xfrm>
            <a:prstGeom prst="rect">
              <a:avLst/>
            </a:prstGeom>
            <a:noFill/>
            <a:ln w="12700">
              <a:solidFill>
                <a:schemeClr val="tx1"/>
              </a:solidFill>
            </a:ln>
            <a:extLst>
              <a:ext uri="{909E8E84-426E-40DD-AFC4-6F175D3DCCD1}">
                <a14:hiddenFill xmlns:a14="http://schemas.microsoft.com/office/drawing/2010/main">
                  <a:solidFill>
                    <a:srgbClr val="FFFFFF"/>
                  </a:solidFill>
                </a14:hiddenFill>
              </a:ext>
            </a:extLst>
          </p:spPr>
        </p:pic>
        <p:pic>
          <p:nvPicPr>
            <p:cNvPr id="66" name="Picture 4" descr="腹腔鏡下手術シミュレータ"/>
            <p:cNvPicPr>
              <a:picLocks noChangeArrowheads="1"/>
            </p:cNvPicPr>
            <p:nvPr/>
          </p:nvPicPr>
          <p:blipFill rotWithShape="1">
            <a:blip r:embed="rId23" cstate="screen">
              <a:extLst>
                <a:ext uri="{28A0092B-C50C-407E-A947-70E740481C1C}">
                  <a14:useLocalDpi xmlns:a14="http://schemas.microsoft.com/office/drawing/2010/main" val="0"/>
                </a:ext>
              </a:extLst>
            </a:blip>
            <a:srcRect/>
            <a:stretch/>
          </p:blipFill>
          <p:spPr bwMode="auto">
            <a:xfrm>
              <a:off x="5323853" y="1834571"/>
              <a:ext cx="1008000" cy="756000"/>
            </a:xfrm>
            <a:prstGeom prst="rect">
              <a:avLst/>
            </a:prstGeom>
            <a:noFill/>
            <a:ln w="12700">
              <a:solidFill>
                <a:schemeClr val="tx1"/>
              </a:solidFill>
            </a:ln>
            <a:extLst>
              <a:ext uri="{909E8E84-426E-40DD-AFC4-6F175D3DCCD1}">
                <a14:hiddenFill xmlns:a14="http://schemas.microsoft.com/office/drawing/2010/main">
                  <a:solidFill>
                    <a:srgbClr val="FFFFFF"/>
                  </a:solidFill>
                </a14:hiddenFill>
              </a:ext>
            </a:extLst>
          </p:spPr>
        </p:pic>
        <p:pic>
          <p:nvPicPr>
            <p:cNvPr id="67" name="Picture 5" descr="C:\Users\takashi\Desktop\図1.png"/>
            <p:cNvPicPr>
              <a:picLocks noChangeArrowheads="1"/>
            </p:cNvPicPr>
            <p:nvPr/>
          </p:nvPicPr>
          <p:blipFill rotWithShape="1">
            <a:blip r:embed="rId24">
              <a:extLst>
                <a:ext uri="{28A0092B-C50C-407E-A947-70E740481C1C}">
                  <a14:useLocalDpi xmlns:a14="http://schemas.microsoft.com/office/drawing/2010/main" val="0"/>
                </a:ext>
              </a:extLst>
            </a:blip>
            <a:srcRect/>
            <a:stretch/>
          </p:blipFill>
          <p:spPr bwMode="auto">
            <a:xfrm>
              <a:off x="5323853" y="2667769"/>
              <a:ext cx="1008000" cy="756000"/>
            </a:xfrm>
            <a:prstGeom prst="rect">
              <a:avLst/>
            </a:prstGeom>
            <a:noFill/>
            <a:ln w="12700">
              <a:solidFill>
                <a:schemeClr val="tx1"/>
              </a:solidFill>
            </a:ln>
            <a:extLst>
              <a:ext uri="{909E8E84-426E-40DD-AFC4-6F175D3DCCD1}">
                <a14:hiddenFill xmlns:a14="http://schemas.microsoft.com/office/drawing/2010/main">
                  <a:solidFill>
                    <a:srgbClr val="FFFFFF"/>
                  </a:solidFill>
                </a14:hiddenFill>
              </a:ext>
            </a:extLst>
          </p:spPr>
        </p:pic>
        <p:pic>
          <p:nvPicPr>
            <p:cNvPr id="68" name="図 67" descr="G:\関連研究論文\変形\WS000103kai.jpg"/>
            <p:cNvPicPr>
              <a:picLocks/>
            </p:cNvPicPr>
            <p:nvPr/>
          </p:nvPicPr>
          <p:blipFill rotWithShape="1">
            <a:blip r:embed="rId25" cstate="print"/>
            <a:srcRect b="16950"/>
            <a:stretch/>
          </p:blipFill>
          <p:spPr bwMode="auto">
            <a:xfrm>
              <a:off x="4194049" y="3511127"/>
              <a:ext cx="1008000" cy="756000"/>
            </a:xfrm>
            <a:prstGeom prst="rect">
              <a:avLst/>
            </a:prstGeom>
            <a:noFill/>
            <a:ln w="12700">
              <a:solidFill>
                <a:schemeClr val="tx1"/>
              </a:solidFill>
              <a:miter lim="800000"/>
              <a:headEnd/>
              <a:tailEnd/>
            </a:ln>
          </p:spPr>
        </p:pic>
        <p:pic>
          <p:nvPicPr>
            <p:cNvPr id="69" name="Picture 16" descr="http://www.riken.jp/brict/Ijiri/images/votracerthumb.png"/>
            <p:cNvPicPr>
              <a:picLocks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5323853" y="3511127"/>
              <a:ext cx="1008000" cy="756000"/>
            </a:xfrm>
            <a:prstGeom prst="rect">
              <a:avLst/>
            </a:prstGeom>
            <a:noFill/>
            <a:ln w="12700">
              <a:solidFill>
                <a:schemeClr val="tx1"/>
              </a:solidFill>
            </a:ln>
            <a:extLst>
              <a:ext uri="{909E8E84-426E-40DD-AFC4-6F175D3DCCD1}">
                <a14:hiddenFill xmlns:a14="http://schemas.microsoft.com/office/drawing/2010/main">
                  <a:solidFill>
                    <a:srgbClr val="FFFFFF"/>
                  </a:solidFill>
                </a14:hiddenFill>
              </a:ext>
            </a:extLst>
          </p:spPr>
        </p:pic>
        <p:pic>
          <p:nvPicPr>
            <p:cNvPr id="70" name="Picture 4" descr="http://takashiijiri.com/images/RoiPainter.png"/>
            <p:cNvPicPr>
              <a:picLocks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5323853" y="4354485"/>
              <a:ext cx="1008000" cy="756000"/>
            </a:xfrm>
            <a:prstGeom prst="rect">
              <a:avLst/>
            </a:prstGeom>
            <a:noFill/>
            <a:ln w="12700">
              <a:solidFill>
                <a:schemeClr val="tx1"/>
              </a:solidFill>
            </a:ln>
            <a:extLst>
              <a:ext uri="{909E8E84-426E-40DD-AFC4-6F175D3DCCD1}">
                <a14:hiddenFill xmlns:a14="http://schemas.microsoft.com/office/drawing/2010/main">
                  <a:solidFill>
                    <a:srgbClr val="FFFFFF"/>
                  </a:solidFill>
                </a14:hiddenFill>
              </a:ext>
            </a:extLst>
          </p:spPr>
        </p:pic>
        <p:pic>
          <p:nvPicPr>
            <p:cNvPr id="71" name="図 70"/>
            <p:cNvPicPr>
              <a:picLocks/>
            </p:cNvPicPr>
            <p:nvPr/>
          </p:nvPicPr>
          <p:blipFill>
            <a:blip r:embed="rId28"/>
            <a:stretch>
              <a:fillRect/>
            </a:stretch>
          </p:blipFill>
          <p:spPr>
            <a:xfrm>
              <a:off x="7561862" y="4347082"/>
              <a:ext cx="1008000" cy="756000"/>
            </a:xfrm>
            <a:prstGeom prst="rect">
              <a:avLst/>
            </a:prstGeom>
            <a:ln w="12700">
              <a:solidFill>
                <a:schemeClr val="tx1"/>
              </a:solidFill>
            </a:ln>
          </p:spPr>
        </p:pic>
        <p:sp>
          <p:nvSpPr>
            <p:cNvPr id="72" name="正方形/長方形 71"/>
            <p:cNvSpPr>
              <a:spLocks/>
            </p:cNvSpPr>
            <p:nvPr/>
          </p:nvSpPr>
          <p:spPr>
            <a:xfrm>
              <a:off x="6453657" y="3511127"/>
              <a:ext cx="1008000" cy="756000"/>
            </a:xfrm>
            <a:prstGeom prst="rect">
              <a:avLst/>
            </a:prstGeom>
            <a:solidFill>
              <a:schemeClr val="tx1">
                <a:lumMod val="50000"/>
                <a:lumOff val="5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dirty="0">
                  <a:latin typeface="メイリオ" panose="020B0604030504040204" pitchFamily="50" charset="-128"/>
                  <a:ea typeface="メイリオ" panose="020B0604030504040204" pitchFamily="50" charset="-128"/>
                  <a:cs typeface="メイリオ" panose="020B0604030504040204" pitchFamily="50" charset="-128"/>
                </a:rPr>
                <a:t>楽器演奏　解析</a:t>
              </a:r>
            </a:p>
          </p:txBody>
        </p:sp>
        <p:pic>
          <p:nvPicPr>
            <p:cNvPr id="73" name="図 72"/>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8672917" y="1864512"/>
              <a:ext cx="1051908" cy="701272"/>
            </a:xfrm>
            <a:prstGeom prst="rect">
              <a:avLst/>
            </a:prstGeom>
          </p:spPr>
        </p:pic>
        <p:sp>
          <p:nvSpPr>
            <p:cNvPr id="74" name="正方形/長方形 73"/>
            <p:cNvSpPr>
              <a:spLocks/>
            </p:cNvSpPr>
            <p:nvPr/>
          </p:nvSpPr>
          <p:spPr>
            <a:xfrm>
              <a:off x="6458650" y="4354485"/>
              <a:ext cx="1008000" cy="756000"/>
            </a:xfrm>
            <a:prstGeom prst="rect">
              <a:avLst/>
            </a:prstGeom>
            <a:solidFill>
              <a:schemeClr val="tx1">
                <a:lumMod val="50000"/>
                <a:lumOff val="5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latin typeface="メイリオ" panose="020B0604030504040204" pitchFamily="50" charset="-128"/>
                  <a:ea typeface="メイリオ" panose="020B0604030504040204" pitchFamily="50" charset="-128"/>
                  <a:cs typeface="メイリオ" panose="020B0604030504040204" pitchFamily="50" charset="-128"/>
                </a:rPr>
                <a:t>Smart mirror for sports</a:t>
              </a:r>
              <a:endParaRPr kumimoji="1" lang="ja-JP" altLang="en-US" sz="1200"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4" name="図 3"/>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8672917" y="2633119"/>
              <a:ext cx="1037908" cy="778431"/>
            </a:xfrm>
            <a:prstGeom prst="rect">
              <a:avLst/>
            </a:prstGeom>
          </p:spPr>
        </p:pic>
        <p:pic>
          <p:nvPicPr>
            <p:cNvPr id="10" name="図 9"/>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8672917" y="3478885"/>
              <a:ext cx="1037908" cy="778431"/>
            </a:xfrm>
            <a:prstGeom prst="rect">
              <a:avLst/>
            </a:prstGeom>
          </p:spPr>
        </p:pic>
        <p:pic>
          <p:nvPicPr>
            <p:cNvPr id="17" name="図 16"/>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8672917" y="4324651"/>
              <a:ext cx="1037908" cy="778431"/>
            </a:xfrm>
            <a:prstGeom prst="rect">
              <a:avLst/>
            </a:prstGeom>
          </p:spPr>
        </p:pic>
        <p:sp>
          <p:nvSpPr>
            <p:cNvPr id="75" name="正方形/長方形 74"/>
            <p:cNvSpPr>
              <a:spLocks/>
            </p:cNvSpPr>
            <p:nvPr/>
          </p:nvSpPr>
          <p:spPr>
            <a:xfrm>
              <a:off x="6458650" y="5211735"/>
              <a:ext cx="1008000" cy="756000"/>
            </a:xfrm>
            <a:prstGeom prst="rect">
              <a:avLst/>
            </a:prstGeom>
            <a:solidFill>
              <a:schemeClr val="tx1">
                <a:lumMod val="50000"/>
                <a:lumOff val="5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latin typeface="メイリオ" panose="020B0604030504040204" pitchFamily="50" charset="-128"/>
                  <a:ea typeface="メイリオ" panose="020B0604030504040204" pitchFamily="50" charset="-128"/>
                  <a:cs typeface="メイリオ" panose="020B0604030504040204" pitchFamily="50" charset="-128"/>
                </a:rPr>
                <a:t>Smart mirror for sports</a:t>
              </a:r>
              <a:endParaRPr kumimoji="1" lang="ja-JP" altLang="en-US" sz="1200" dirty="0">
                <a:latin typeface="メイリオ" panose="020B0604030504040204" pitchFamily="50" charset="-128"/>
                <a:ea typeface="メイリオ" panose="020B0604030504040204" pitchFamily="50" charset="-128"/>
                <a:cs typeface="メイリオ" panose="020B0604030504040204" pitchFamily="50" charset="-128"/>
              </a:endParaRPr>
            </a:p>
          </p:txBody>
        </p:sp>
      </p:grpSp>
    </p:spTree>
    <p:extLst>
      <p:ext uri="{BB962C8B-B14F-4D97-AF65-F5344CB8AC3E}">
        <p14:creationId xmlns:p14="http://schemas.microsoft.com/office/powerpoint/2010/main" val="38772486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97881" y="365126"/>
            <a:ext cx="10363819" cy="733270"/>
          </a:xfrm>
        </p:spPr>
        <p:txBody>
          <a:bodyPr>
            <a:normAutofit/>
          </a:bodyPr>
          <a:lstStyle/>
          <a:p>
            <a:r>
              <a:rPr lang="ja-JP" altLang="en-US" sz="4000" dirty="0"/>
              <a:t>復習</a:t>
            </a:r>
            <a:r>
              <a:rPr lang="en-US" altLang="ja-JP" sz="4000" dirty="0"/>
              <a:t>: </a:t>
            </a:r>
            <a:r>
              <a:rPr lang="ja-JP" altLang="en-US" sz="3200" dirty="0"/>
              <a:t>デジタルメディア処理</a:t>
            </a:r>
            <a:endParaRPr kumimoji="1" lang="ja-JP" altLang="en-US" sz="4000" dirty="0"/>
          </a:p>
        </p:txBody>
      </p:sp>
      <p:sp>
        <p:nvSpPr>
          <p:cNvPr id="3" name="コンテンツ プレースホルダー 2"/>
          <p:cNvSpPr>
            <a:spLocks noGrp="1"/>
          </p:cNvSpPr>
          <p:nvPr>
            <p:ph idx="1"/>
          </p:nvPr>
        </p:nvSpPr>
        <p:spPr>
          <a:xfrm>
            <a:off x="697881" y="1479613"/>
            <a:ext cx="10955639" cy="4968812"/>
          </a:xfrm>
        </p:spPr>
        <p:txBody>
          <a:bodyPr>
            <a:normAutofit/>
          </a:bodyPr>
          <a:lstStyle/>
          <a:p>
            <a:pPr marL="0" indent="0">
              <a:buNone/>
            </a:pPr>
            <a:r>
              <a:rPr lang="ja-JP" altLang="en-US" dirty="0"/>
              <a:t>本講義はディジタルメディア処理（</a:t>
            </a:r>
            <a:r>
              <a:rPr lang="en-US" altLang="ja-JP" dirty="0"/>
              <a:t>2</a:t>
            </a:r>
            <a:r>
              <a:rPr lang="ja-JP" altLang="en-US" dirty="0"/>
              <a:t>年後期）の知識を前提とする</a:t>
            </a:r>
            <a:endParaRPr lang="en-US" altLang="ja-JP" dirty="0"/>
          </a:p>
          <a:p>
            <a:r>
              <a:rPr lang="ja-JP" altLang="en-US" dirty="0"/>
              <a:t>画像とは</a:t>
            </a:r>
            <a:endParaRPr lang="en-US" altLang="ja-JP" dirty="0"/>
          </a:p>
          <a:p>
            <a:r>
              <a:rPr lang="ja-JP" altLang="en-US" dirty="0"/>
              <a:t>画像の変形とアファイン変換</a:t>
            </a:r>
            <a:endParaRPr kumimoji="1" lang="en-US" altLang="ja-JP" dirty="0"/>
          </a:p>
          <a:p>
            <a:r>
              <a:rPr kumimoji="1" lang="ja-JP" altLang="en-US" dirty="0"/>
              <a:t>フーリエ変換 </a:t>
            </a:r>
            <a:r>
              <a:rPr kumimoji="1" lang="en-US" altLang="ja-JP" dirty="0"/>
              <a:t>(FFT)</a:t>
            </a:r>
          </a:p>
          <a:p>
            <a:r>
              <a:rPr lang="ja-JP" altLang="en-US" dirty="0"/>
              <a:t>フィルタ処理</a:t>
            </a:r>
            <a:endParaRPr lang="en-US" altLang="ja-JP" dirty="0"/>
          </a:p>
          <a:p>
            <a:r>
              <a:rPr kumimoji="1" lang="ja-JP" altLang="en-US" dirty="0"/>
              <a:t>畳み込み</a:t>
            </a:r>
            <a:endParaRPr kumimoji="1" lang="en-US" altLang="ja-JP" dirty="0"/>
          </a:p>
          <a:p>
            <a:r>
              <a:rPr kumimoji="1" lang="ja-JP" altLang="en-US" dirty="0"/>
              <a:t>逆畳み込み</a:t>
            </a:r>
            <a:endParaRPr kumimoji="1" lang="en-US" altLang="ja-JP" dirty="0"/>
          </a:p>
          <a:p>
            <a:pPr marL="0" indent="0">
              <a:buNone/>
            </a:pPr>
            <a:endParaRPr lang="en-US" altLang="ja-JP" dirty="0"/>
          </a:p>
          <a:p>
            <a:pPr marL="0" indent="0">
              <a:buNone/>
            </a:pPr>
            <a:r>
              <a:rPr lang="en-US" altLang="ja-JP" sz="2400" dirty="0"/>
              <a:t>※</a:t>
            </a:r>
            <a:r>
              <a:rPr lang="ja-JP" altLang="en-US" sz="2400" dirty="0"/>
              <a:t>未履修の方は適宜独習してください</a:t>
            </a:r>
            <a:endParaRPr lang="en-US" altLang="ja-JP" sz="2400" dirty="0"/>
          </a:p>
          <a:p>
            <a:pPr marL="0" indent="0">
              <a:buNone/>
            </a:pPr>
            <a:r>
              <a:rPr lang="en-US" altLang="ja-JP" sz="2400" dirty="0"/>
              <a:t>※</a:t>
            </a:r>
            <a:r>
              <a:rPr lang="ja-JP" altLang="en-US" sz="2400" dirty="0"/>
              <a:t>過去資料は</a:t>
            </a:r>
            <a:r>
              <a:rPr lang="en-US" altLang="ja-JP" sz="2400" dirty="0"/>
              <a:t>, http://takashiijiri.com/classes/index.html</a:t>
            </a:r>
          </a:p>
        </p:txBody>
      </p:sp>
    </p:spTree>
    <p:extLst>
      <p:ext uri="{BB962C8B-B14F-4D97-AF65-F5344CB8AC3E}">
        <p14:creationId xmlns:p14="http://schemas.microsoft.com/office/powerpoint/2010/main" val="2238481771"/>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8530</TotalTime>
  <Words>2819</Words>
  <Application>Microsoft Office PowerPoint</Application>
  <PresentationFormat>ワイド画面</PresentationFormat>
  <Paragraphs>557</Paragraphs>
  <Slides>45</Slides>
  <Notes>12</Notes>
  <HiddenSlides>5</HiddenSlides>
  <MMClips>6</MMClips>
  <ScaleCrop>false</ScaleCrop>
  <HeadingPairs>
    <vt:vector size="6" baseType="variant">
      <vt:variant>
        <vt:lpstr>使用されているフォント</vt:lpstr>
      </vt:variant>
      <vt:variant>
        <vt:i4>8</vt:i4>
      </vt:variant>
      <vt:variant>
        <vt:lpstr>テーマ</vt:lpstr>
      </vt:variant>
      <vt:variant>
        <vt:i4>1</vt:i4>
      </vt:variant>
      <vt:variant>
        <vt:lpstr>スライド タイトル</vt:lpstr>
      </vt:variant>
      <vt:variant>
        <vt:i4>45</vt:i4>
      </vt:variant>
    </vt:vector>
  </HeadingPairs>
  <TitlesOfParts>
    <vt:vector size="54" baseType="lpstr">
      <vt:lpstr>ＭＳ Ｐゴシック</vt:lpstr>
      <vt:lpstr>メイリオ</vt:lpstr>
      <vt:lpstr>游ゴシック</vt:lpstr>
      <vt:lpstr>Arial</vt:lpstr>
      <vt:lpstr>Calibri</vt:lpstr>
      <vt:lpstr>Cambria Math</vt:lpstr>
      <vt:lpstr>Times New Roman</vt:lpstr>
      <vt:lpstr>Wingdings</vt:lpstr>
      <vt:lpstr>Office テーマ</vt:lpstr>
      <vt:lpstr>コンピュータビジョン</vt:lpstr>
      <vt:lpstr>PowerPoint プレゼンテーション</vt:lpstr>
      <vt:lpstr>PowerPoint プレゼンテーション</vt:lpstr>
      <vt:lpstr>参考書</vt:lpstr>
      <vt:lpstr>ある手法を『理解する』とは？</vt:lpstr>
      <vt:lpstr>ソースコードについて</vt:lpstr>
      <vt:lpstr>Contents</vt:lpstr>
      <vt:lpstr>井尻敬 – takashiijiri.com</vt:lpstr>
      <vt:lpstr>復習: デジタルメディア処理</vt:lpstr>
      <vt:lpstr>講義を理解するために前提とする数学知識</vt:lpstr>
      <vt:lpstr>画像処理技術に関連する研究紹介 </vt:lpstr>
      <vt:lpstr>テクスチャ合成  </vt:lpstr>
      <vt:lpstr>PowerPoint プレゼンテーション</vt:lpstr>
      <vt:lpstr>テクスチャ合成法</vt:lpstr>
      <vt:lpstr>PowerPoint プレゼンテーション</vt:lpstr>
      <vt:lpstr>実装例 – プログラミング課題として出題する予定</vt:lpstr>
      <vt:lpstr>PowerPoint プレゼンテーション</vt:lpstr>
      <vt:lpstr>PowerPoint プレゼンテーション</vt:lpstr>
      <vt:lpstr>テクスチャ合成法</vt:lpstr>
      <vt:lpstr>画像の最適化</vt:lpstr>
      <vt:lpstr>画像の最適化</vt:lpstr>
      <vt:lpstr>PowerPoint プレゼンテーション</vt:lpstr>
      <vt:lpstr>テクスチャ合成法</vt:lpstr>
      <vt:lpstr>PowerPoint プレゼンテーション</vt:lpstr>
      <vt:lpstr>PatchMatch</vt:lpstr>
      <vt:lpstr>Seam Carving</vt:lpstr>
      <vt:lpstr>PowerPoint プレゼンテーション</vt:lpstr>
      <vt:lpstr>アイディア</vt:lpstr>
      <vt:lpstr>解きたい問題</vt:lpstr>
      <vt:lpstr>解き方</vt:lpstr>
      <vt:lpstr>実装例 – プログラミング課題として出題します</vt:lpstr>
      <vt:lpstr>同画像処理の例 野球ボールの回転速度・回転軸推定</vt:lpstr>
      <vt:lpstr>Automatic spin measurements for pitched Baseballs via consumer-grade high-speed cameras, Signal, Image and Video Processing 2017. </vt:lpstr>
      <vt:lpstr>動画中の動く物体の抽出</vt:lpstr>
      <vt:lpstr>動画中のボール (円)の抽出</vt:lpstr>
      <vt:lpstr>ボール動画から回転速度を推定</vt:lpstr>
      <vt:lpstr>PowerPoint プレゼンテーション</vt:lpstr>
      <vt:lpstr>ボール動画から回転軸を推定</vt:lpstr>
      <vt:lpstr>ボール動画から回転軸を推定</vt:lpstr>
      <vt:lpstr>まとめ</vt:lpstr>
      <vt:lpstr>画像の最適化 双方向の類似度</vt:lpstr>
      <vt:lpstr>画像の最適化 双方向の類似度</vt:lpstr>
      <vt:lpstr>結果 [Simakov et al. CVPR 2008]より</vt:lpstr>
      <vt:lpstr>結果 [Wei et al. SIGGRAPH 08.]より</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Takashi Ijiri</dc:creator>
  <cp:lastModifiedBy>takashi</cp:lastModifiedBy>
  <cp:revision>260</cp:revision>
  <cp:lastPrinted>2017-04-10T08:17:05Z</cp:lastPrinted>
  <dcterms:created xsi:type="dcterms:W3CDTF">2017-01-19T02:23:36Z</dcterms:created>
  <dcterms:modified xsi:type="dcterms:W3CDTF">2022-03-01T15:14:21Z</dcterms:modified>
</cp:coreProperties>
</file>